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05" r:id="rId2"/>
    <p:sldId id="267" r:id="rId3"/>
    <p:sldId id="302" r:id="rId4"/>
    <p:sldId id="265" r:id="rId5"/>
    <p:sldId id="264" r:id="rId6"/>
    <p:sldId id="271" r:id="rId7"/>
    <p:sldId id="275" r:id="rId8"/>
    <p:sldId id="268" r:id="rId9"/>
    <p:sldId id="270" r:id="rId10"/>
    <p:sldId id="273" r:id="rId11"/>
    <p:sldId id="300" r:id="rId12"/>
    <p:sldId id="301" r:id="rId13"/>
    <p:sldId id="259" r:id="rId14"/>
    <p:sldId id="276" r:id="rId15"/>
    <p:sldId id="281" r:id="rId16"/>
    <p:sldId id="279" r:id="rId17"/>
    <p:sldId id="260" r:id="rId18"/>
    <p:sldId id="280" r:id="rId19"/>
    <p:sldId id="303" r:id="rId20"/>
    <p:sldId id="278" r:id="rId21"/>
    <p:sldId id="286" r:id="rId22"/>
    <p:sldId id="296" r:id="rId23"/>
    <p:sldId id="284" r:id="rId24"/>
    <p:sldId id="261" r:id="rId25"/>
    <p:sldId id="292" r:id="rId26"/>
    <p:sldId id="293" r:id="rId27"/>
    <p:sldId id="283" r:id="rId28"/>
    <p:sldId id="291" r:id="rId29"/>
    <p:sldId id="294" r:id="rId30"/>
    <p:sldId id="295" r:id="rId31"/>
    <p:sldId id="263" r:id="rId32"/>
    <p:sldId id="299" r:id="rId33"/>
  </p:sldIdLst>
  <p:sldSz cx="12192000" cy="6858000"/>
  <p:notesSz cx="9144000" cy="6858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Mudrinić" initials="AM" lastIdx="1" clrIdx="0">
    <p:extLst>
      <p:ext uri="{19B8F6BF-5375-455C-9EA6-DF929625EA0E}">
        <p15:presenceInfo xmlns:p15="http://schemas.microsoft.com/office/powerpoint/2012/main" userId="S::amudrinic@carnet.hr::e6f814e8-f5b7-4e02-89f3-de8dce9a13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56502"/>
  </p:normalViewPr>
  <p:slideViewPr>
    <p:cSldViewPr snapToGrid="0" snapToObjects="1">
      <p:cViewPr varScale="1">
        <p:scale>
          <a:sx n="62" d="100"/>
          <a:sy n="62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8A667-709B-574F-B04A-E22E2D1BF7AD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FA8F-ACB9-4C43-8F32-1400911365D0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00543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Dobar dan svima,  Moje ime je Aleksandra Mudrinić Ribić, voditeljica sam Službe za podršku e-obrazovanju u CARNET-u, gdje radim zadnjih 15 godina. </a:t>
            </a: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Uglavnom se bavim planiranjem i vođenjem projekata koji su vrlo usko vezani za obrazovanje - u smislu:</a:t>
            </a: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razvoja novih modela učenja i poučavanja uz podršku tehnologije, </a:t>
            </a: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razvoja digitalnih obrazovnih sadržaja</a:t>
            </a: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planiranja, organizacije i provedbe edukacija za razvoj digitalnih kompetencija u virtualnom okruženju i u živo.</a:t>
            </a:r>
          </a:p>
          <a:p>
            <a:pPr marL="171450" indent="-171450">
              <a:buFontTx/>
              <a:buChar char="-"/>
            </a:pP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87474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bismo identificirali nastave sadržaje za poučavanje u virtualnom okruženju te potencijalne situacije koje želimo da nam virtualno okruženje podrži, potrebno je postaviti si sljedeća pitanja: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87795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Također kako biste si olakšali slaganje popisa, ali i daljnje planiranje, zgodno je preispitati vlastiti  </a:t>
            </a:r>
            <a:r>
              <a:rPr lang="en-HR" b="1" dirty="0"/>
              <a:t>stil</a:t>
            </a:r>
            <a:r>
              <a:rPr lang="en-HR" dirty="0"/>
              <a:t> </a:t>
            </a:r>
            <a:r>
              <a:rPr lang="en-HR" b="1" dirty="0"/>
              <a:t>poučavanja</a:t>
            </a:r>
            <a:r>
              <a:rPr lang="en-HR" dirty="0"/>
              <a:t>, </a:t>
            </a:r>
            <a:r>
              <a:rPr lang="en-HR" b="1" dirty="0"/>
              <a:t>oblike rada i nastavne metode </a:t>
            </a:r>
            <a:r>
              <a:rPr lang="en-HR" dirty="0"/>
              <a:t>koje koje najčešće koristite kada poučavate u učionici u živo.</a:t>
            </a:r>
          </a:p>
          <a:p>
            <a:endParaRPr lang="en-HR" dirty="0"/>
          </a:p>
          <a:p>
            <a:r>
              <a:rPr lang="en-HR" dirty="0"/>
              <a:t>Ovakav popis će Vam kasnije pomoći prilikom povezivanja s alatima i sustavima koje ćete koristiti u virtualnom poučavanju! 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503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 tablica Vam može pomoći da identificirate sadržaj koju želite oblikovati i provesti u virtualnom okruženju.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Pitanje koje svakako nećete htjeti (ali i moći) zaobići je, a uvelike će vam pomoći u kreiranju </a:t>
            </a:r>
            <a:r>
              <a:rPr lang="hr-H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Popisa sadržaja i aktivnosti: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kojim kompetencijama  (znanjima, vještinama i stavovima) vaši učenici odlaze nakon što obradite odabran nastavni sadržaj u klasičnoj nastavi – odnosno u učionici?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Također, popišite sve aktivnosti, metode poučavanja, aktivnosti učenika, načine vrednovanja i izvore koje koristite.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58125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jer u idućem koraku ćemo se pozabaviti učenicima!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5619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 prođete tablicu s pitanjima o specifičnim situacijama u poučavanju u učionici i detektirate potencijalne probleme s kojima se susrećete u vašoj nastavi potrebno ih je nadopuniti s vašim, razmišljanjima, zapažanjima i komentarima.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Možda se čak pojave i nova pitanja, ali i nove ideje i rješenja.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Zato napravite novu tablicu Tablica uočenih izazova, ograničenja i problema -  s konačnim popisom koje biste voljeli riješiti.</a:t>
            </a:r>
          </a:p>
          <a:p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Kasnije ćemo se pozabaviti kako da adresiramo navedene probleme kroz virtualno okruženje.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da bismo imali cjelokupnu sliku moramo uzeti u obzir potrebe naših učenika.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950158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Stoga je drugi korak Definirati potrebe učenika u skladu s virtualnim okruženjem.</a:t>
            </a:r>
          </a:p>
          <a:p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Svjesni ste da je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iznimno važno </a:t>
            </a:r>
            <a:r>
              <a:rPr lang="en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individualizirati pristup učenicima </a:t>
            </a:r>
            <a:r>
              <a:rPr lang="en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bi se izabrala strategija koja se najbolje slaže s njihovim osobnostima, karakterima i individualnošću.</a:t>
            </a:r>
          </a:p>
          <a:p>
            <a:r>
              <a:rPr lang="en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najbolje poznajete svoje učenike i znate na koji način oni uče, koja im je razina motivacije te kako ih potaknuti da pristup učenju bude pozitivan, učenje sustavno te zadani ishodi ostvareni.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 tako je iznimno važno osvijestiti da se potrebe učenika u virtualnom okruženju mogu promijeniti. 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klasičnoj učionici najčešći prijenos znanja ide u jednom smjeru - učitelj - učenik. Gdje je učitelj uglavnom (glavni) kreator 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učenja i poučavanja. Virtualno okruženje može podržati i druge pristupe i strategije koji mogu, ukoliko se dobro postave, jače uključiti učenika u kreiranje procesa učenja i poučavanja i u tom kontekstu ojačati njegov angažman i razviti mu nove kompetencije.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10891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40650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tablica koju možete koristiti za kreiranju Osobne iskaznice učenika.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76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77018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Nekima će ovaj korak biti od iznimne važnosti, jer dobro poznavati sustava i alate omogućuje jasnije i lakše planiranje nastave u virtualnom okruženju.</a:t>
            </a:r>
          </a:p>
          <a:p>
            <a:r>
              <a:rPr lang="hr-HR" noProof="0" dirty="0"/>
              <a:t>Poznavanje sustava i digitalnih alata i njihovih funkcionalnosti velika je prednost u osmišljavanju aktivnosti u virtualnom okruženju jer samim poznavanjem tih funkcionalnosti imat ćete više prostora i ideja za organizaciju raznih aktivnosti.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6146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Danas nas je na </a:t>
            </a:r>
            <a:r>
              <a:rPr lang="hr-HR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webinaru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bilo prijavljeno 1420 i sve vas lijepo pozdravljam 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</a:p>
          <a:p>
            <a:pPr marL="171450" indent="-171450">
              <a:buFontTx/>
              <a:buChar char="-"/>
            </a:pP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Budući da nam aplikacija ne omogućava objavu Vaših pitanja i komentara bez dozvole administratora, kolegica pored mene će pratiti vaša eventualna pitanja tijekom webinara, pa ćemo na ona najčešća odgovoriti. </a:t>
            </a: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Svakako slobodno pišite pitanja ako imate, jer ćemo uz snimku webinara objaviti i FAQ, odnosno najčešće postavljana pitanja</a:t>
            </a: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Također, tablice koje sam pripremila i koje ću koristit u </a:t>
            </a:r>
            <a:r>
              <a:rPr lang="hr-HR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webinaru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također ću javno objaviti zajedno sa snimkom i Pitanjima.</a:t>
            </a: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Također, molila bih Vas da popunite i anketu zadovoljstva polaznika čiji ćemo link objaviti u Chat-u.</a:t>
            </a:r>
          </a:p>
          <a:p>
            <a:pPr marL="171450" indent="-171450">
              <a:buFontTx/>
              <a:buChar char="-"/>
            </a:pP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Imamo sat vremena na raspolaganju i zaista nadam se da ćete s ovog webinara otići s novim znanjima, idejama i planovima za organizaciju i provedbu Vaše nastave u virtualnom okruženju.</a:t>
            </a:r>
          </a:p>
          <a:p>
            <a:pPr marL="171450" indent="-171450">
              <a:buFontTx/>
              <a:buChar char="-"/>
            </a:pP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73390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Tablica kategorizacije skupova usluga, susatava, repozitorija i alata.</a:t>
            </a:r>
          </a:p>
          <a:p>
            <a:endParaRPr lang="en-HR" dirty="0"/>
          </a:p>
          <a:p>
            <a:r>
              <a:rPr lang="en-HR" dirty="0"/>
              <a:t>Kompleksniji sustavi za upravljenje učenjem, kao što su Loomen (CN inačica MOODLE-a), Google Classroom (dio je G Suit for Education usluge) i MS Teams (sustav us klopu usluga Office 365) omogućit će Vam kreiranje nastave za učenje na daljinu, ali isto tako moći ćete ih koristit u kombiniranom modelu učenja i poučavanja za razne aktivnosti koje učenici mogu obavljati kada nisu u učionici.</a:t>
            </a:r>
          </a:p>
          <a:p>
            <a:endParaRPr lang="en-HR" dirty="0"/>
          </a:p>
          <a:p>
            <a:r>
              <a:rPr lang="en-HR" dirty="0"/>
              <a:t>Skupovi udsluga kao što su G Suit ili Office 365 sadrže brojne alate koje možete integrirati ili ih koristiti s odabraneim sustavima.</a:t>
            </a:r>
          </a:p>
          <a:p>
            <a:r>
              <a:rPr lang="en-HR" dirty="0"/>
              <a:t>Ostali sustavi i alati prikazani su u tablici moguće je koristiti samostalno ili integrirati ih u odabrane sustave.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89335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Ovo je presjek funkcionalnosti sustava koji su se koristili u učenju na daljinu proljetos i identificiraju Jake, odnosno Slabe strane svakog od njih.</a:t>
            </a:r>
          </a:p>
          <a:p>
            <a:r>
              <a:rPr lang="hr-HR" noProof="0" dirty="0"/>
              <a:t>Zaključci su doneseni na osnovu preporuka stručnjaka ali i na osnovu rezultata istraživanja provedenog s korisnicima.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8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Ovo je presjek funkcionalnosti sustava koji su se koristili u učenju na daljinu proljetos i identificiraju Jake, odnosno Slabe strane svakog od njih.</a:t>
            </a:r>
          </a:p>
          <a:p>
            <a:r>
              <a:rPr lang="hr-HR" noProof="0" dirty="0"/>
              <a:t>Zaključci su doneseni na osnovu preporuka stručnjaka ali i na osnovu rezultata istraživanja provedenog s korisnicima.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24092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Nakon što smo istražili osnovne značajke sustava i alata možemo ih povezati s oblicima rada i nastavnim metodama.</a:t>
            </a:r>
          </a:p>
          <a:p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910441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R" dirty="0"/>
              <a:t>S određenim poznavanjem sustava za upravljanje učenjem i specifičnih alata koj mogu podržati određene aktivnosti </a:t>
            </a:r>
            <a:r>
              <a:rPr lang="en-HR" b="1" dirty="0"/>
              <a:t>nadopunjujemo</a:t>
            </a:r>
            <a:r>
              <a:rPr lang="en-HR" dirty="0"/>
              <a:t> tablicu u kojoj smo mapirali oblike rada i na početku –i povezujemo ih s alatima i sustavima koji ih mogu podržati u virtualnom okruženju.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R" dirty="0"/>
              <a:t>Uz današnju tehologiju svako učenje u virtualnom okruženju može podržati sinkronu i asinkronu komunikaciju, pa to imajte na umu ukoliko planirate učenje na daljinu i kombinirani oblik učenja i poučavanja.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R" dirty="0"/>
              <a:t>Na kraju, prije nego idemo izraditi konačni plan prisjetimo se problema/izazova koje smo detektirali na početku!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R" dirty="0"/>
              <a:t>Također, imajte na umu i OI učenika koje ste definirali.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838963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R" dirty="0"/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56132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49975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Sada imao gotovo sve elemente koji nam mogu pomoći u definiranju plana provedbe nastave u virtualnom okruženju.</a:t>
            </a: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tablica s nekim primjerima koji vam mogu pomoći prilikom izrade Plana poučavanja u virtualnom okruženju.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Ona je svakako podložna Vašoj osobnoj interpretaciji, pa ju svakako možete prilagoditi svojim potrebama.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665301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 dirty="0"/>
              <a:t>Još jedanput, prilikom izrade Plana, uvijek imajte na umu koje prepreke želite riješiti s tehnologijom, na koji način ju iskoristiti za svoje učenike, da im osigurate pristup kakav njima treba da bi bili motiviraniji, da bi lakše učili i stekli kompetencije koje ste odredili.</a:t>
            </a:r>
          </a:p>
          <a:p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29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71360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Nadam se da sam uspjela u ovih sat vremena i pet koraka dati uvid na koji način se može planirati nastava u virtualnom okruženju te da ćete s ovog webinara otići s nekim novim znanjem i iskustvom, te da ćete ostvariti neke nove vještine.</a:t>
            </a:r>
          </a:p>
          <a:p>
            <a:endParaRPr lang="en-HR" dirty="0"/>
          </a:p>
          <a:p>
            <a:r>
              <a:rPr lang="en-HR" dirty="0"/>
              <a:t>Snimka webinara bit će dostupna za koji dan na Meduzi, link će biti objavljen na webu zajdeno sa svim pitanjima i odgovorima koje ste nam poslali i s dokumentom sa svim tablicama koje ćete moći preuzeti.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30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072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  <a:p>
            <a:r>
              <a:rPr lang="en-HR" dirty="0"/>
              <a:t>Danas je riječ virtualno postala iznimno uobičajena i  koristimo ju gotovo u svakodnevnom govoru. </a:t>
            </a:r>
          </a:p>
          <a:p>
            <a:endParaRPr lang="en-HR" dirty="0"/>
          </a:p>
          <a:p>
            <a:r>
              <a:rPr lang="en-HR" dirty="0"/>
              <a:t>Virtualna stvarnost, virtualni prostor odnosno virtualno okruženje, virtualni office/ured, razgovori, igre, druženja,…virtualna učionica.</a:t>
            </a:r>
          </a:p>
          <a:p>
            <a:endParaRPr lang="en-HR" dirty="0"/>
          </a:p>
          <a:p>
            <a:r>
              <a:rPr lang="en-HR" dirty="0"/>
              <a:t>Virtaulno u zapravo – predstavlja i djeluje </a:t>
            </a:r>
            <a:r>
              <a:rPr lang="en-HR" b="0" u="none" dirty="0"/>
              <a:t>kao</a:t>
            </a:r>
            <a:r>
              <a:rPr lang="en-HR" dirty="0"/>
              <a:t> </a:t>
            </a:r>
            <a:r>
              <a:rPr lang="en-HR" i="1" dirty="0"/>
              <a:t>nešto što</a:t>
            </a:r>
            <a:r>
              <a:rPr lang="en-HR" i="0" dirty="0"/>
              <a:t> ili </a:t>
            </a:r>
            <a:r>
              <a:rPr lang="en-HR" i="1" dirty="0"/>
              <a:t>kao netko</a:t>
            </a:r>
            <a:r>
              <a:rPr lang="en-HR" dirty="0"/>
              <a:t> </a:t>
            </a:r>
            <a:r>
              <a:rPr lang="en-HR" i="1" dirty="0"/>
              <a:t>tko,</a:t>
            </a:r>
            <a:r>
              <a:rPr lang="en-HR" dirty="0"/>
              <a:t> u stvarnosti postoji.</a:t>
            </a:r>
          </a:p>
          <a:p>
            <a:endParaRPr lang="en-HR" dirty="0"/>
          </a:p>
          <a:p>
            <a:endParaRPr lang="en-HR" dirty="0"/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21182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31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14562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32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4459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noProof="0" dirty="0"/>
              <a:t>Riječ virtualno potječe od latinske riječi </a:t>
            </a:r>
            <a:r>
              <a:rPr lang="hr-HR" i="1" noProof="0" dirty="0"/>
              <a:t>Virtue</a:t>
            </a:r>
            <a:r>
              <a:rPr lang="hr-HR" noProof="0" dirty="0"/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noProof="0" dirty="0"/>
              <a:t>Koristili su je drevni Rimljani.</a:t>
            </a:r>
          </a:p>
          <a:p>
            <a:pPr marL="0" indent="0">
              <a:buNone/>
            </a:pPr>
            <a:r>
              <a:rPr lang="hr-HR" i="0" noProof="0" dirty="0"/>
              <a:t>Tijekom vremena, razvojem društva mijenjala je svoja značenja. </a:t>
            </a:r>
          </a:p>
          <a:p>
            <a:pPr marL="0" indent="0">
              <a:buNone/>
            </a:pPr>
            <a:r>
              <a:rPr lang="hr-HR" i="0" noProof="0" dirty="0"/>
              <a:t>Pa tako iz </a:t>
            </a:r>
            <a:r>
              <a:rPr lang="hr-HR" i="1" noProof="0" dirty="0"/>
              <a:t>Virtue</a:t>
            </a:r>
            <a:r>
              <a:rPr lang="hr-HR" i="0" noProof="0" dirty="0"/>
              <a:t> prelazi u riječ </a:t>
            </a:r>
            <a:r>
              <a:rPr lang="hr-HR" i="1" noProof="0" dirty="0"/>
              <a:t>Virtus</a:t>
            </a:r>
            <a:r>
              <a:rPr lang="hr-HR" noProof="0" dirty="0"/>
              <a:t> koja je prema svom značenju definirala snagu, hrabrost, a kasnije i izvrsnost i kvalitetu, učinkovitost, moć, … fenomeni i sl.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3455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noProof="0" dirty="0"/>
          </a:p>
          <a:p>
            <a:r>
              <a:rPr lang="hr-HR" noProof="0" dirty="0"/>
              <a:t>Ako u kontekstu </a:t>
            </a:r>
            <a:r>
              <a:rPr lang="hr-HR" b="0" i="1" noProof="0" dirty="0"/>
              <a:t>okruženja</a:t>
            </a:r>
            <a:r>
              <a:rPr lang="hr-HR" noProof="0" dirty="0"/>
              <a:t> – </a:t>
            </a:r>
            <a:r>
              <a:rPr lang="hr-HR" i="1" noProof="0" dirty="0"/>
              <a:t>Virtualno</a:t>
            </a:r>
            <a:r>
              <a:rPr lang="hr-HR" noProof="0" dirty="0"/>
              <a:t> predstavlja i djeluje </a:t>
            </a:r>
            <a:r>
              <a:rPr lang="hr-HR" b="0" noProof="0" dirty="0"/>
              <a:t>kao</a:t>
            </a:r>
            <a:r>
              <a:rPr lang="hr-HR" noProof="0" dirty="0"/>
              <a:t> nešto išto u stvarnosti postoji, tada zacijelo možemo povući paralelu sa svime što nam se dogodilo proljetos kada ste radili i poučavali u svojim učionicama i doslovno preko noći okupili svu svoju </a:t>
            </a:r>
            <a:r>
              <a:rPr lang="hr-HR" b="0" i="1" noProof="0" dirty="0"/>
              <a:t>hrabrost</a:t>
            </a:r>
            <a:r>
              <a:rPr lang="hr-HR" noProof="0" dirty="0"/>
              <a:t>, </a:t>
            </a:r>
            <a:r>
              <a:rPr lang="hr-HR" b="1" i="1" noProof="0" dirty="0"/>
              <a:t>izvrsnost</a:t>
            </a:r>
            <a:r>
              <a:rPr lang="hr-HR" noProof="0" dirty="0"/>
              <a:t> i </a:t>
            </a:r>
            <a:r>
              <a:rPr lang="hr-HR" b="0" i="1" noProof="0" dirty="0"/>
              <a:t>sposobnost</a:t>
            </a:r>
            <a:r>
              <a:rPr lang="hr-HR" noProof="0" dirty="0"/>
              <a:t> i preselili se zajedno sa svojim učenicima </a:t>
            </a:r>
            <a:r>
              <a:rPr lang="hr-HR" i="1" u="sng" noProof="0" dirty="0"/>
              <a:t>iz učionice koja </a:t>
            </a:r>
            <a:r>
              <a:rPr lang="hr-HR" b="1" i="1" u="sng" noProof="0" dirty="0"/>
              <a:t>je</a:t>
            </a:r>
            <a:r>
              <a:rPr lang="hr-HR" i="1" u="sng" noProof="0" dirty="0"/>
              <a:t> postojala u stvarnosti  </a:t>
            </a:r>
            <a:r>
              <a:rPr lang="hr-HR" noProof="0" dirty="0"/>
              <a:t>u “fenomen” nazvan virtualna učionica i virtualno poučavali svoje učenike.</a:t>
            </a:r>
          </a:p>
          <a:p>
            <a:endParaRPr lang="hr-HR" noProof="0" dirty="0"/>
          </a:p>
          <a:p>
            <a:r>
              <a:rPr lang="hr-HR" noProof="0" dirty="0"/>
              <a:t>Imali smo velike izazove. I ravnatelji škola, učitelji, i učenici i roditelji. Svi smo skupa učili i radili u hodu. </a:t>
            </a:r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7578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evo nas i  dalje nastavljamo učiti i raditi!  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Stoga je naš današnji cilj unaprijediti sva dosadašnja iskustva i znanja, preispitati dosadašnje stavove koja ste stekli tijekom rada u virtualnom okruženju, </a:t>
            </a: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naravno, nadam se steći nova koja vam mogu pomoći da unaprijedite svoju nastavu u virtualnom okruženju,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Također ćemo: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Osvijestiti koliko </a:t>
            </a:r>
            <a:r>
              <a:rPr lang="hr-HR" sz="1200" b="0" i="0" u="sng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važno planirati 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 učenja i poučavanja u virtualnom okruženju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387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Dizajner nastave u virtualnom okruženju planira proces učenja u poučavanja u virtualnom okruženju!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Dakle, sve one vještine koju su nekada imali pojedinci, kreatori online tečajeva za odrasle polaznike i online kolegija prestižnih sveučilišta, Vama trebaju sada kako biste izjednačili kvalitetu nastave u virtualnom okruženju s onom koju imate u učionici – a zasigurno, ukoliko želite, tu kvalitetu i podići.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87510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Uglavnom, ova slika koju sada vidite na slajdu vrlo zorno opisuje situaciju kada sam krenula pripremati ovaj </a:t>
            </a:r>
            <a:r>
              <a:rPr lang="hr-HR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webinar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Kako u sat vremena odgovoriti na pitanje kako organizirat i provesti nastavu u virtualnom okruženju?</a:t>
            </a: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 sama po sebi je iznimno kompleksna da bi se mogla protegnuti doslovno kroz cijeli semestar. </a:t>
            </a: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Vrlo je izazovno o njoj pričati jedan sat, a da pokušate koncizno prenijeti izrazito puna informacija koje čine dugotrajan proces osmišljavanja, odnosno planiranja.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Ključna riječ je – plan – definirati cilj -napraviti plan, - okupiti sva svoja dosadašnja znanja i iskustva i usmjeriti ih prema tom cilju.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 sam i ja vama odlučila pripremiti tablice koje možete koristit prilikom planiranja, i iznijeti ideju organizacije i provedbe nastave u virtualnom okruženju </a:t>
            </a:r>
            <a:r>
              <a:rPr lang="hr-HR" sz="1200" b="1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5. koraka!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17722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Prvi korak na našem putu je Identificirati nastavne sadržaje i potencijalne situacije za virtualno okruženje.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 govorimo o virtualnom okruženju imajte na umu da možete razmišljati o </a:t>
            </a:r>
            <a:r>
              <a:rPr lang="hr-HR" sz="1200" b="1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kombiniranom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modelu nastave – koji uključuje povremene aktivnosti u živo te </a:t>
            </a:r>
            <a:r>
              <a:rPr lang="hr-HR" sz="1200" b="1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učenju na daljinu 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 podrazumijeva isključivo </a:t>
            </a:r>
            <a:r>
              <a:rPr lang="hr-HR" sz="1200" b="0" i="1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 </a:t>
            </a:r>
            <a:r>
              <a:rPr lang="hr-H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aktivnosti i komunikaciju.</a:t>
            </a: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CFA8F-ACB9-4C43-8F32-1400911365D0}" type="slidenum">
              <a:rPr lang="en-HR" smtClean="0"/>
              <a:t>10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2085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EFB5-4847-FA4A-9333-0584DD557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CCCC-0F5C-C84C-997E-20C9BB915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A7FCF-0F7E-124A-B8AE-9E4447CB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0B9C-6C97-9E4B-BB6F-BAE20913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CCF37-5769-274B-8A4C-94C290D7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3052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5D16-4B31-A441-A761-001B1EB2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3F66B-BAFE-1547-8F2E-41F7E2020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76A89-64A8-594F-8F0E-BE32EAA2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58E3C-91B3-CB4D-AD6B-ECCE5CA7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904E2-EFEF-9545-A38B-3EE4F897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11963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20AA8-3B14-114B-9014-10B968FE7E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13D93-2031-BB4B-B0ED-65E90A302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EE48-3BE5-D241-9C91-FF84D45E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4CCBA-7DD7-0F4F-9BEA-303F7EC2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1D32-FE28-0142-B599-0A4EC5AF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7226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38115-5A52-3C4A-B3B1-47E57438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0CB1B-90E9-034B-8250-D04B1525A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50BBC-EC6C-4543-88C2-CC9EFDAD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3D695-07CA-7740-BD6E-C636DCE3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72C34-4CBF-8D4D-BC4F-7BB63AF3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8095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6C7B-5EE3-CC4F-953F-FAF10223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2BEF-F5CF-0E49-AC57-B8DAA883A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813B5-EA1E-BB4A-8D19-8E654F68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4EE7-D74A-3F43-A5B7-B7BE63B1B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0C35-AFC3-1340-8736-6E710C41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0748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C50C-538B-C94F-AAA0-43208176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1934C-3369-E043-9C20-1E0ADEC80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01994-BE29-FF4B-B6C3-BD1F017F0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7127A-BC97-8848-8433-1DFF992B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89FDD-AB94-1E4B-804A-FCCD4856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3DDE-446A-2347-BEFB-C43BB477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715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2A04-29A6-1C4D-B9DB-C2E5BAC0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CECDC-2A8A-AE46-834B-000CFB052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6A5A6-CCE1-F442-B9F5-A9E3E4E30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8B0D4-3A92-2F4E-82CC-6D7DA1623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87C91-3F9B-B34B-8D79-326A53081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23866-BDF9-2743-992C-71773640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E141B-E3F4-9D42-92E4-041899D5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C14AC-BC3D-BE4E-94E8-BDD59C84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6843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6C7A-BEF2-AC40-90D6-BFA310BF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1C339-5029-2B46-A872-1CBB0E0B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C9F95-5EC2-D94C-AEEF-C6620318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CE9F1-FCE1-F143-B38A-78C64EA5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5306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387EC-D59C-CD48-A59D-AC0E3AEB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B261A-323D-8945-9B73-C2904A1D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F4970-EECA-424B-A492-9930DBBD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95574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6BD9-DF85-2942-A87C-7FA26B23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975C9-9386-184D-8DD7-4FD8A7BFE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08086-8D2C-2747-8850-7FAF63B87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89D1A-0503-2448-9BA8-C0A8E533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DA7A1-5CF7-D144-B9C4-617CBF52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ED8ED-EB60-2949-97FA-E21A7EAF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2363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F3FA-CC0F-C541-92B6-7EFA707E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38CED-A704-8D4D-B0C9-1ED7395CD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939CE-E793-3647-B2E2-3F1C144B5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0DA13-8C5E-DE46-A064-38E8547D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9E2B2-27D9-3B4B-8DDD-A28EF8A8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B17C-38EE-2C45-A0F5-3280267A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4587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B8D36-4ED0-5641-A94F-1564CB0D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83BBC-D1BA-1B41-8693-8486700B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FD799-9FC6-8148-8FCC-8BD753634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F655-FC52-D140-B68F-D71C36D1921F}" type="datetimeFigureOut">
              <a:rPr lang="en-HR" smtClean="0"/>
              <a:t>11/09/2020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0C38B-6D7F-A644-A7E7-03F8FFD20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351F2-2B6D-B048-8717-8E01C5CCF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61747-721D-804F-A1D6-9005DF28C0C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3190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mess?utm_source=unsplash&amp;utm_medium=referral&amp;utm_content=creditCopyText" TargetMode="External"/><Relationship Id="rId4" Type="http://schemas.openxmlformats.org/officeDocument/2006/relationships/hyperlink" Target="https://unsplash.com/@egnaro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mess?utm_source=unsplash&amp;utm_medium=referral&amp;utm_content=creditCopyText" TargetMode="External"/><Relationship Id="rId4" Type="http://schemas.openxmlformats.org/officeDocument/2006/relationships/hyperlink" Target="https://unsplash.com/@egnaro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unsplash.com/s/photos/mess?utm_source=unsplash&amp;utm_medium=referral&amp;utm_content=creditCopyText" TargetMode="External"/><Relationship Id="rId4" Type="http://schemas.openxmlformats.org/officeDocument/2006/relationships/hyperlink" Target="https://unsplash.com/@egnaro?utm_source=unsplash&amp;utm_medium=referral&amp;utm_content=creditCopyTex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mess?utm_source=unsplash&amp;utm_medium=referral&amp;utm_content=creditCopyText" TargetMode="External"/><Relationship Id="rId5" Type="http://schemas.openxmlformats.org/officeDocument/2006/relationships/hyperlink" Target="https://unsplash.com/@egnaro?utm_source=unsplash&amp;utm_medium=referral&amp;utm_content=creditCopyText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mess?utm_source=unsplash&amp;utm_medium=referral&amp;utm_content=creditCopyText" TargetMode="External"/><Relationship Id="rId5" Type="http://schemas.openxmlformats.org/officeDocument/2006/relationships/hyperlink" Target="https://unsplash.com/@egnaro?utm_source=unsplash&amp;utm_medium=referral&amp;utm_content=creditCopyText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student?utm_source=unsplash&amp;utm_medium=referral&amp;utm_content=creditCopyText" TargetMode="External"/><Relationship Id="rId4" Type="http://schemas.openxmlformats.org/officeDocument/2006/relationships/hyperlink" Target="https://unsplash.com/@youxventures?utm_source=unsplash&amp;utm_medium=referral&amp;utm_content=creditCopyTex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organisation?utm_source=unsplash&amp;utm_medium=referral&amp;utm_content=creditCopyText" TargetMode="External"/><Relationship Id="rId4" Type="http://schemas.openxmlformats.org/officeDocument/2006/relationships/hyperlink" Target="https://unsplash.com/@timmossholder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teacher?utm_source=unsplash&amp;utm_medium=referral&amp;utm_content=creditCopyText" TargetMode="External"/><Relationship Id="rId4" Type="http://schemas.openxmlformats.org/officeDocument/2006/relationships/hyperlink" Target="https://unsplash.com/@nci?utm_source=unsplash&amp;utm_medium=referral&amp;utm_content=creditCopyTex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plan?utm_source=unsplash&amp;utm_medium=referral&amp;utm_content=creditCopyText" TargetMode="External"/><Relationship Id="rId4" Type="http://schemas.openxmlformats.org/officeDocument/2006/relationships/hyperlink" Target="https://unsplash.com/@11th_wave?utm_source=unsplash&amp;utm_medium=referral&amp;utm_content=creditCopyTex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organisation?utm_source=unsplash&amp;utm_medium=referral&amp;utm_content=creditCopyText" TargetMode="External"/><Relationship Id="rId4" Type="http://schemas.openxmlformats.org/officeDocument/2006/relationships/hyperlink" Target="https://unsplash.com/@timmossholder?utm_source=unsplash&amp;utm_medium=referral&amp;utm_content=creditCopyTex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plan?utm_source=unsplash&amp;utm_medium=referral&amp;utm_content=creditCopyText" TargetMode="External"/><Relationship Id="rId5" Type="http://schemas.openxmlformats.org/officeDocument/2006/relationships/hyperlink" Target="https://unsplash.com/@11th_wave?utm_source=unsplash&amp;utm_medium=referral&amp;utm_content=creditCopyText" TargetMode="External"/><Relationship Id="rId4" Type="http://schemas.openxmlformats.org/officeDocument/2006/relationships/hyperlink" Target="https://www.carnet.hr/usluga/udaljenoucenje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hrcak.srce.hr/125299" TargetMode="External"/><Relationship Id="rId3" Type="http://schemas.openxmlformats.org/officeDocument/2006/relationships/hyperlink" Target="https://amed-project.eu/en/about-project" TargetMode="External"/><Relationship Id="rId7" Type="http://schemas.openxmlformats.org/officeDocument/2006/relationships/hyperlink" Target="https://zir.nsk.hr/islandora/object/ffos:2332/preview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ncient_Rome#/media/File:Danseurs_et_musiciens,_tombe_des_l&#233;opards.jpg" TargetMode="External"/><Relationship Id="rId5" Type="http://schemas.openxmlformats.org/officeDocument/2006/relationships/hyperlink" Target="https://en.wikipedia.org/wiki/List_of_Roman_emperors#/media/File:Pertinax_Providentia_Aureus_(cropped).jpg" TargetMode="External"/><Relationship Id="rId4" Type="http://schemas.openxmlformats.org/officeDocument/2006/relationships/hyperlink" Target="https://mashedradish.com/2016/04/01/why-is-it-called-virtual-reality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plan?utm_source=unsplash&amp;utm_medium=referral&amp;utm_content=creditCopyText" TargetMode="External"/><Relationship Id="rId5" Type="http://schemas.openxmlformats.org/officeDocument/2006/relationships/hyperlink" Target="https://unsplash.com/@11th_wave?utm_source=unsplash&amp;utm_medium=referral&amp;utm_content=creditCopyText" TargetMode="Externa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virtual?utm_source=unsplash&amp;utm_medium=referral&amp;utm_content=creditCopyText" TargetMode="External"/><Relationship Id="rId4" Type="http://schemas.openxmlformats.org/officeDocument/2006/relationships/hyperlink" Target="https://unsplash.com/@markusspiske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virtual?utm_source=unsplash&amp;utm_medium=referral&amp;utm_content=creditCopyText" TargetMode="External"/><Relationship Id="rId4" Type="http://schemas.openxmlformats.org/officeDocument/2006/relationships/hyperlink" Target="https://unsplash.com/@markusspiske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lego?utm_source=unsplash&amp;utm_medium=referral&amp;utm_content=creditCopyText" TargetMode="External"/><Relationship Id="rId4" Type="http://schemas.openxmlformats.org/officeDocument/2006/relationships/hyperlink" Target="https://unsplash.com/@duck58cth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designer?utm_source=unsplash&amp;utm_medium=referral&amp;utm_content=creditCopyText" TargetMode="External"/><Relationship Id="rId4" Type="http://schemas.openxmlformats.org/officeDocument/2006/relationships/hyperlink" Target="https://unsplash.com/@kellysikkema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mess?utm_source=unsplash&amp;utm_medium=referral&amp;utm_content=creditCopyText" TargetMode="External"/><Relationship Id="rId4" Type="http://schemas.openxmlformats.org/officeDocument/2006/relationships/hyperlink" Target="https://unsplash.com/@egnaro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9DBCCC9D-0883-B64E-8D1A-3902C279A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2" r="-1" b="284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5FB0896B-0EC1-7844-9C56-4BF4BA9EC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42" r="6266" b="779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17E81-FC29-974A-B936-696BB7FC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52264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dirty="0">
                <a:latin typeface="Al Nile" pitchFamily="2" charset="-78"/>
                <a:cs typeface="Al Nile" pitchFamily="2" charset="-78"/>
              </a:rPr>
              <a:t>1. Identificirati nastavne sadržaje i potencijalne </a:t>
            </a:r>
            <a:r>
              <a:rPr lang="hr-HR" sz="3600" i="1" dirty="0">
                <a:latin typeface="Al Nile" pitchFamily="2" charset="-78"/>
                <a:cs typeface="Al Nile" pitchFamily="2" charset="-78"/>
              </a:rPr>
              <a:t>situacije</a:t>
            </a:r>
            <a:r>
              <a:rPr lang="hr-HR" sz="3600" dirty="0">
                <a:latin typeface="Al Nile" pitchFamily="2" charset="-78"/>
                <a:cs typeface="Al Nile" pitchFamily="2" charset="-78"/>
              </a:rPr>
              <a:t> za virtualno okruženje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6DECB3-6BC1-CC4F-964A-ECA5EF6E7E1E}"/>
              </a:ext>
            </a:extLst>
          </p:cNvPr>
          <p:cNvSpPr/>
          <p:nvPr/>
        </p:nvSpPr>
        <p:spPr>
          <a:xfrm>
            <a:off x="216742" y="6375192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Rick Mason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24747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298A299B-7011-DF4E-A9B1-A7197FD18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l="15942" r="6266" b="7799"/>
          <a:stretch/>
        </p:blipFill>
        <p:spPr>
          <a:xfrm>
            <a:off x="3489545" y="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44C36-158D-DE4F-85ED-20398E6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642" y="2602854"/>
            <a:ext cx="4241918" cy="101551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endParaRPr lang="hr-HR" sz="40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A1F82-6A19-5A47-8D47-5D15BECFD128}"/>
              </a:ext>
            </a:extLst>
          </p:cNvPr>
          <p:cNvSpPr/>
          <p:nvPr/>
        </p:nvSpPr>
        <p:spPr>
          <a:xfrm>
            <a:off x="10005926" y="6408579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Rick Mason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5D10E-2210-EF4E-A103-836FECFE6DD3}"/>
              </a:ext>
            </a:extLst>
          </p:cNvPr>
          <p:cNvSpPr txBox="1"/>
          <p:nvPr/>
        </p:nvSpPr>
        <p:spPr>
          <a:xfrm>
            <a:off x="313649" y="1397671"/>
            <a:ext cx="83482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Al Nile" pitchFamily="2" charset="-78"/>
                <a:cs typeface="Al Nile" pitchFamily="2" charset="-78"/>
              </a:rPr>
              <a:t>Pitanja koja si trebamo postaviti: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l Nile" pitchFamily="2" charset="-78"/>
                <a:cs typeface="Al Nile" pitchFamily="2" charset="-78"/>
              </a:rPr>
              <a:t>Što od nastavnog gradiva (ili skupa odgojno obrazovnih ciljeva</a:t>
            </a:r>
            <a:br>
              <a:rPr lang="hr-HR" sz="2000" dirty="0">
                <a:latin typeface="Al Nile" pitchFamily="2" charset="-78"/>
                <a:cs typeface="Al Nile" pitchFamily="2" charset="-78"/>
              </a:rPr>
            </a:br>
            <a:r>
              <a:rPr lang="hr-HR" sz="2000" dirty="0">
                <a:latin typeface="Al Nile" pitchFamily="2" charset="-78"/>
                <a:cs typeface="Al Nile" pitchFamily="2" charset="-78"/>
              </a:rPr>
              <a:t> želim/trebam poučavati u virtualnom okruženju)?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Al Nile" pitchFamily="2" charset="-78"/>
              <a:cs typeface="Al Nile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l Nile" pitchFamily="2" charset="-78"/>
                <a:cs typeface="Al Nile" pitchFamily="2" charset="-78"/>
              </a:rPr>
              <a:t>Koji je moj preferirani stil poučavanja, </a:t>
            </a:r>
            <a:br>
              <a:rPr lang="hr-HR" sz="2000" dirty="0">
                <a:latin typeface="Al Nile" pitchFamily="2" charset="-78"/>
                <a:cs typeface="Al Nile" pitchFamily="2" charset="-78"/>
              </a:rPr>
            </a:br>
            <a:r>
              <a:rPr lang="hr-HR" sz="2000" dirty="0">
                <a:latin typeface="Al Nile" pitchFamily="2" charset="-78"/>
                <a:cs typeface="Al Nile" pitchFamily="2" charset="-78"/>
              </a:rPr>
              <a:t>koje oblike i nastavne metode najčešće koristim?</a:t>
            </a:r>
          </a:p>
          <a:p>
            <a:endParaRPr lang="hr-HR" sz="2000" dirty="0">
              <a:latin typeface="Al Nile" pitchFamily="2" charset="-78"/>
              <a:cs typeface="Al Nile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Al Nile" pitchFamily="2" charset="-78"/>
                <a:cs typeface="Al Nile" pitchFamily="2" charset="-78"/>
              </a:rPr>
              <a:t>Koje su to situacije u nastavi koju provodim u učionici, </a:t>
            </a:r>
            <a:br>
              <a:rPr lang="hr-HR" sz="2000" dirty="0">
                <a:latin typeface="Al Nile" pitchFamily="2" charset="-78"/>
                <a:cs typeface="Al Nile" pitchFamily="2" charset="-78"/>
              </a:rPr>
            </a:br>
            <a:r>
              <a:rPr lang="hr-HR" sz="2000" dirty="0">
                <a:latin typeface="Al Nile" pitchFamily="2" charset="-78"/>
                <a:cs typeface="Al Nile" pitchFamily="2" charset="-78"/>
              </a:rPr>
              <a:t>a koje mi predstavljaju određena ograničenja, izazove ili probleme</a:t>
            </a:r>
            <a:br>
              <a:rPr lang="hr-HR" sz="2000" dirty="0">
                <a:latin typeface="Al Nile" pitchFamily="2" charset="-78"/>
                <a:cs typeface="Al Nile" pitchFamily="2" charset="-78"/>
              </a:rPr>
            </a:br>
            <a:r>
              <a:rPr lang="hr-HR" sz="2000" dirty="0">
                <a:latin typeface="Al Nile" pitchFamily="2" charset="-78"/>
                <a:cs typeface="Al Nile" pitchFamily="2" charset="-78"/>
              </a:rPr>
              <a:t> – i željela bih ih promijeniti?</a:t>
            </a:r>
          </a:p>
          <a:p>
            <a:endParaRPr lang="hr-HR" sz="2000" dirty="0">
              <a:latin typeface="Al Nile" pitchFamily="2" charset="-78"/>
              <a:cs typeface="Al Nile" pitchFamily="2" charset="-78"/>
            </a:endParaRPr>
          </a:p>
          <a:p>
            <a:endParaRPr lang="en-HR" sz="2000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332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298A299B-7011-DF4E-A9B1-A7197FD18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l="15942" r="6266" b="779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44C36-158D-DE4F-85ED-20398E6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877" y="2921244"/>
            <a:ext cx="3017667" cy="10155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r-HR" sz="4000" dirty="0">
                <a:latin typeface="Al Nile" pitchFamily="2" charset="-78"/>
                <a:cs typeface="Al Nile" pitchFamily="2" charset="-78"/>
              </a:rPr>
              <a:t>Najčešći oblici rada i nastavne metode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A1F82-6A19-5A47-8D47-5D15BECFD128}"/>
              </a:ext>
            </a:extLst>
          </p:cNvPr>
          <p:cNvSpPr/>
          <p:nvPr/>
        </p:nvSpPr>
        <p:spPr>
          <a:xfrm>
            <a:off x="10005926" y="6408579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Rick Mason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</p:txBody>
      </p:sp>
      <p:pic>
        <p:nvPicPr>
          <p:cNvPr id="10" name="Content Placeholder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6F9061-5AB5-C448-A1E6-36DF1FD9A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18" y="1114456"/>
            <a:ext cx="7755428" cy="5087340"/>
          </a:xfrm>
          <a:prstGeom prst="rect">
            <a:avLst/>
          </a:prstGeom>
          <a:effectLst>
            <a:glow rad="635000">
              <a:schemeClr val="tx1">
                <a:lumMod val="50000"/>
                <a:lumOff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943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298A299B-7011-DF4E-A9B1-A7197FD18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l="15942" r="6266" b="7799"/>
          <a:stretch/>
        </p:blipFill>
        <p:spPr>
          <a:xfrm>
            <a:off x="3557056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44C36-158D-DE4F-85ED-20398E6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642" y="2602854"/>
            <a:ext cx="4241918" cy="10155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r-HR" sz="4000" dirty="0">
                <a:latin typeface="Al Nile" pitchFamily="2" charset="-78"/>
                <a:cs typeface="Al Nile" pitchFamily="2" charset="-78"/>
              </a:rPr>
              <a:t>Popis sadržaja i aktivnosti u nastavi u živo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F78EE7-85CD-184A-9E61-9F3BFD73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3" y="203200"/>
            <a:ext cx="6388100" cy="6451600"/>
          </a:xfrm>
          <a:prstGeom prst="rect">
            <a:avLst/>
          </a:prstGeom>
          <a:effectLst>
            <a:glow rad="3048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AAA1F82-6A19-5A47-8D47-5D15BECFD128}"/>
              </a:ext>
            </a:extLst>
          </p:cNvPr>
          <p:cNvSpPr/>
          <p:nvPr/>
        </p:nvSpPr>
        <p:spPr>
          <a:xfrm>
            <a:off x="10005926" y="6408579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5"/>
              </a:rPr>
              <a:t>Rick Mason</a:t>
            </a:r>
            <a:r>
              <a:rPr lang="en-GB" sz="1000" dirty="0"/>
              <a:t> on </a:t>
            </a:r>
            <a:r>
              <a:rPr lang="en-GB" sz="1000" dirty="0">
                <a:hlinkClick r:id="rId6"/>
              </a:rPr>
              <a:t>Unsplash</a:t>
            </a:r>
            <a:endParaRPr lang="en-GB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48577-15D6-DD46-87E3-BA6210EEC258}"/>
              </a:ext>
            </a:extLst>
          </p:cNvPr>
          <p:cNvSpPr txBox="1"/>
          <p:nvPr/>
        </p:nvSpPr>
        <p:spPr>
          <a:xfrm>
            <a:off x="7573217" y="4915017"/>
            <a:ext cx="398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K</a:t>
            </a:r>
            <a:r>
              <a:rPr lang="en-HR" dirty="0"/>
              <a:t>oji želite prilagoditi za provedbu u virtualnom okruženju!</a:t>
            </a:r>
          </a:p>
        </p:txBody>
      </p:sp>
    </p:spTree>
    <p:extLst>
      <p:ext uri="{BB962C8B-B14F-4D97-AF65-F5344CB8AC3E}">
        <p14:creationId xmlns:p14="http://schemas.microsoft.com/office/powerpoint/2010/main" val="34094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298A299B-7011-DF4E-A9B1-A7197FD18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l="15942" r="6266" b="7799"/>
          <a:stretch/>
        </p:blipFill>
        <p:spPr>
          <a:xfrm>
            <a:off x="3523488" y="6096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44C36-158D-DE4F-85ED-20398E6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03" y="190890"/>
            <a:ext cx="10396768" cy="101551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3600" dirty="0">
                <a:latin typeface="Al Nile" pitchFamily="2" charset="-78"/>
                <a:cs typeface="Al Nile" pitchFamily="2" charset="-78"/>
              </a:rPr>
              <a:t>Odredite specifične situacije u poučavanju u učionici</a:t>
            </a:r>
            <a:r>
              <a:rPr lang="en-HR" sz="3600" dirty="0">
                <a:latin typeface="Al Nile" pitchFamily="2" charset="-78"/>
                <a:cs typeface="Al Nile" pitchFamily="2" charset="-78"/>
              </a:rPr>
              <a:t> </a:t>
            </a:r>
            <a:endParaRPr lang="en-US" sz="36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33CD6E-8983-8F46-BBD6-D0F83264E2E5}"/>
              </a:ext>
            </a:extLst>
          </p:cNvPr>
          <p:cNvSpPr txBox="1"/>
          <p:nvPr/>
        </p:nvSpPr>
        <p:spPr>
          <a:xfrm>
            <a:off x="203506" y="1732489"/>
            <a:ext cx="6791218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dirty="0">
                <a:latin typeface="Al Nile" pitchFamily="2" charset="-78"/>
                <a:cs typeface="Al Nile" pitchFamily="2" charset="-78"/>
              </a:rPr>
              <a:t>Iskoristiti dobre značajke virtualnog okruženja </a:t>
            </a:r>
            <a:br>
              <a:rPr lang="en-HR" dirty="0">
                <a:latin typeface="Al Nile" pitchFamily="2" charset="-78"/>
                <a:cs typeface="Al Nile" pitchFamily="2" charset="-78"/>
              </a:rPr>
            </a:br>
            <a:r>
              <a:rPr lang="en-HR" dirty="0">
                <a:latin typeface="Al Nile" pitchFamily="2" charset="-78"/>
                <a:cs typeface="Al Nile" pitchFamily="2" charset="-78"/>
              </a:rPr>
              <a:t>za unapređenje vlastitog poučavanja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dirty="0">
                <a:latin typeface="Al Nile" pitchFamily="2" charset="-78"/>
                <a:cs typeface="Al Nile" pitchFamily="2" charset="-78"/>
              </a:rPr>
              <a:t>Tablica- pomoć pri identificiranju specifičnih </a:t>
            </a:r>
            <a:br>
              <a:rPr lang="en-HR" dirty="0">
                <a:latin typeface="Al Nile" pitchFamily="2" charset="-78"/>
                <a:cs typeface="Al Nile" pitchFamily="2" charset="-78"/>
              </a:rPr>
            </a:br>
            <a:r>
              <a:rPr lang="en-HR" dirty="0">
                <a:latin typeface="Al Nile" pitchFamily="2" charset="-78"/>
                <a:cs typeface="Al Nile" pitchFamily="2" charset="-78"/>
              </a:rPr>
              <a:t>situacija (izazova, problema) u poučavanju u učionici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dirty="0">
                <a:latin typeface="Al Nile" pitchFamily="2" charset="-78"/>
                <a:cs typeface="Al Nile" pitchFamily="2" charset="-78"/>
              </a:rPr>
              <a:t>Poticaj za promjene i inovacije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dirty="0">
                <a:latin typeface="Al Nile" pitchFamily="2" charset="-78"/>
                <a:cs typeface="Al Nile" pitchFamily="2" charset="-78"/>
              </a:rPr>
              <a:t>Usmjerena na specifične sadržaje </a:t>
            </a:r>
            <a:br>
              <a:rPr lang="en-HR" dirty="0">
                <a:latin typeface="Al Nile" pitchFamily="2" charset="-78"/>
                <a:cs typeface="Al Nile" pitchFamily="2" charset="-78"/>
              </a:rPr>
            </a:br>
            <a:r>
              <a:rPr lang="en-HR" dirty="0">
                <a:latin typeface="Al Nile" pitchFamily="2" charset="-78"/>
                <a:cs typeface="Al Nile" pitchFamily="2" charset="-78"/>
              </a:rPr>
              <a:t>i određene (grupe) učenika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08C57A-7FEF-2A43-9F6A-3774CE4E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06" y="1420318"/>
            <a:ext cx="6388100" cy="4864100"/>
          </a:xfrm>
          <a:prstGeom prst="rect">
            <a:avLst/>
          </a:prstGeom>
          <a:effectLst>
            <a:glow rad="241300">
              <a:schemeClr val="tx1">
                <a:lumMod val="65000"/>
                <a:lumOff val="35000"/>
                <a:alpha val="40000"/>
              </a:schemeClr>
            </a:glo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810435-F153-6646-9FD5-A502148172DD}"/>
              </a:ext>
            </a:extLst>
          </p:cNvPr>
          <p:cNvSpPr txBox="1"/>
          <p:nvPr/>
        </p:nvSpPr>
        <p:spPr>
          <a:xfrm>
            <a:off x="7429216" y="5535718"/>
            <a:ext cx="3986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K</a:t>
            </a:r>
            <a:r>
              <a:rPr lang="en-HR" dirty="0"/>
              <a:t>oje želite promijeniti i/ili unaprijediti prilikom provedbe nastave u virtualnom okruženju!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5E9250-325A-F946-A222-BCF7B2A01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163" y="1414232"/>
            <a:ext cx="6413500" cy="3924300"/>
          </a:xfrm>
          <a:prstGeom prst="rect">
            <a:avLst/>
          </a:prstGeom>
          <a:effectLst>
            <a:glow rad="203200">
              <a:schemeClr val="tx1">
                <a:lumMod val="65000"/>
                <a:lumOff val="3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08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298A299B-7011-DF4E-A9B1-A7197FD18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</a:blip>
          <a:srcRect l="15942" r="6266" b="7799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44C36-158D-DE4F-85ED-20398E6C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642" y="2602854"/>
            <a:ext cx="4241918" cy="10155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r-HR" sz="4000" dirty="0">
                <a:latin typeface="Al Nile" pitchFamily="2" charset="-78"/>
                <a:cs typeface="Al Nile" pitchFamily="2" charset="-78"/>
              </a:rPr>
              <a:t>Tablica uočenih izazova, ograničenja i problema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7CAD52-28D2-E546-BF69-5239B3476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29" y="934774"/>
            <a:ext cx="6986587" cy="4988451"/>
          </a:xfrm>
          <a:prstGeom prst="rect">
            <a:avLst/>
          </a:prstGeom>
          <a:effectLst>
            <a:glow rad="4445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B43C77-2C70-BF48-A2EF-EBDF064DF070}"/>
              </a:ext>
            </a:extLst>
          </p:cNvPr>
          <p:cNvSpPr/>
          <p:nvPr/>
        </p:nvSpPr>
        <p:spPr>
          <a:xfrm>
            <a:off x="9940811" y="6476046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5"/>
              </a:rPr>
              <a:t>Rick Mason</a:t>
            </a:r>
            <a:r>
              <a:rPr lang="en-GB" sz="1000" dirty="0"/>
              <a:t> on </a:t>
            </a:r>
            <a:r>
              <a:rPr lang="en-GB" sz="1000" dirty="0">
                <a:hlinkClick r:id="rId6"/>
              </a:rPr>
              <a:t>Unsplash</a:t>
            </a:r>
            <a:endParaRPr lang="en-GB" sz="1000" dirty="0"/>
          </a:p>
        </p:txBody>
      </p:sp>
      <p:pic>
        <p:nvPicPr>
          <p:cNvPr id="10" name="Picture 9" descr="A picture containing bottle&#10;&#10;Description automatically generated">
            <a:extLst>
              <a:ext uri="{FF2B5EF4-FFF2-40B4-BE49-F238E27FC236}">
                <a16:creationId xmlns:a16="http://schemas.microsoft.com/office/drawing/2014/main" id="{63B25752-DBB4-6D4E-848E-3383EB8C263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422971">
            <a:off x="1066143" y="3708003"/>
            <a:ext cx="5486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23E98F43-63CE-1F41-B12F-E2A19F420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298" b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3F676-36C9-4F44-9E70-943905EEB8B6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4400" dirty="0">
                <a:latin typeface="Al Nile" pitchFamily="2" charset="-78"/>
                <a:ea typeface="+mj-ea"/>
                <a:cs typeface="Al Nile" pitchFamily="2" charset="-78"/>
              </a:rPr>
              <a:t>2.Definirati potrebe učenika u skladu s virtualnim okruženjem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86A10-629B-CB48-9F4F-B6B51C3F454F}"/>
              </a:ext>
            </a:extLst>
          </p:cNvPr>
          <p:cNvSpPr/>
          <p:nvPr/>
        </p:nvSpPr>
        <p:spPr>
          <a:xfrm>
            <a:off x="9956245" y="6488664"/>
            <a:ext cx="21387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You X Ventures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HR" sz="1000"/>
          </a:p>
        </p:txBody>
      </p:sp>
    </p:spTree>
    <p:extLst>
      <p:ext uri="{BB962C8B-B14F-4D97-AF65-F5344CB8AC3E}">
        <p14:creationId xmlns:p14="http://schemas.microsoft.com/office/powerpoint/2010/main" val="223215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7AF3E7A7-EA52-A944-9424-A62EA9B5B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98" b="9091"/>
          <a:stretch/>
        </p:blipFill>
        <p:spPr>
          <a:xfrm>
            <a:off x="3516223" y="0"/>
            <a:ext cx="866851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E1F6-1BB9-2F4D-8058-493E6F955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900994" cy="1124712"/>
          </a:xfrm>
        </p:spPr>
        <p:txBody>
          <a:bodyPr anchor="b">
            <a:normAutofit fontScale="90000"/>
          </a:bodyPr>
          <a:lstStyle/>
          <a:p>
            <a:r>
              <a:rPr lang="en-HR" sz="2800" dirty="0"/>
              <a:t>Kreiranje </a:t>
            </a:r>
            <a:r>
              <a:rPr lang="en-HR" sz="2800" i="1" dirty="0"/>
              <a:t>Osobne iskaznice učenika</a:t>
            </a:r>
            <a:br>
              <a:rPr lang="en-HR" sz="2800" i="1" dirty="0"/>
            </a:br>
            <a:endParaRPr lang="en-HR" sz="2800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6BD94-B144-E74E-B62F-E5A942D2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36" y="2738051"/>
            <a:ext cx="7451025" cy="363931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hr-HR" sz="1800" i="1" dirty="0"/>
              <a:t>Zašto raditi Osobne iskaznice?</a:t>
            </a:r>
          </a:p>
          <a:p>
            <a:pPr marL="0" indent="0">
              <a:buNone/>
            </a:pPr>
            <a:r>
              <a:rPr lang="hr-HR" sz="1800" i="1" dirty="0"/>
              <a:t>Osobna iskaznica </a:t>
            </a:r>
            <a:r>
              <a:rPr lang="hr-HR" sz="1800" dirty="0"/>
              <a:t>pomoći će Vam identificirati:</a:t>
            </a:r>
          </a:p>
          <a:p>
            <a:r>
              <a:rPr lang="hr-HR" sz="1800" i="1" dirty="0"/>
              <a:t>Tipičnog</a:t>
            </a:r>
            <a:r>
              <a:rPr lang="hr-HR" sz="1800" dirty="0"/>
              <a:t> učenika </a:t>
            </a:r>
          </a:p>
          <a:p>
            <a:r>
              <a:rPr lang="hr-HR" sz="1800" dirty="0"/>
              <a:t>Učenika kojem je potrebna </a:t>
            </a:r>
            <a:r>
              <a:rPr lang="hr-HR" sz="1800" i="1" dirty="0"/>
              <a:t>dodatna</a:t>
            </a:r>
            <a:r>
              <a:rPr lang="hr-HR" sz="1800" dirty="0"/>
              <a:t> </a:t>
            </a:r>
            <a:r>
              <a:rPr lang="hr-HR" sz="1800" i="1" dirty="0"/>
              <a:t>podrška i/ili usmjerenje</a:t>
            </a:r>
            <a:r>
              <a:rPr lang="hr-HR" sz="1800" dirty="0"/>
              <a:t> i </a:t>
            </a:r>
            <a:r>
              <a:rPr lang="hr-HR" sz="1800" i="1" dirty="0"/>
              <a:t>specifičan</a:t>
            </a:r>
            <a:r>
              <a:rPr lang="hr-HR" sz="1800" dirty="0"/>
              <a:t> </a:t>
            </a:r>
            <a:r>
              <a:rPr lang="hr-HR" sz="1800" i="1" dirty="0"/>
              <a:t>pristup </a:t>
            </a:r>
          </a:p>
          <a:p>
            <a:r>
              <a:rPr lang="hr-HR" sz="1800" i="1" dirty="0"/>
              <a:t>Osobna iskaznica </a:t>
            </a:r>
            <a:r>
              <a:rPr lang="hr-HR" sz="1800" dirty="0"/>
              <a:t>pomoći će vam odrediti:</a:t>
            </a:r>
          </a:p>
          <a:p>
            <a:pPr lvl="1"/>
            <a:r>
              <a:rPr lang="hr-HR" sz="1800" dirty="0"/>
              <a:t>Koje su potrebe učenika i na koji način usmjeravati svoje poučavanje</a:t>
            </a:r>
          </a:p>
          <a:p>
            <a:pPr lvl="1"/>
            <a:r>
              <a:rPr lang="hr-HR" sz="1800" dirty="0"/>
              <a:t>U kojoj mjeri (i koji?) učenici mogu samostalno sudjelovati u organizaciji procesa učenja i poučavanja</a:t>
            </a:r>
          </a:p>
          <a:p>
            <a:pPr lvl="1"/>
            <a:r>
              <a:rPr lang="hr-HR" sz="1800" dirty="0"/>
              <a:t>Kakva će biti vaša nova uloga u virtualnom okruženju</a:t>
            </a:r>
          </a:p>
          <a:p>
            <a:pPr lvl="1"/>
            <a:r>
              <a:rPr lang="hr-HR" sz="1800" dirty="0"/>
              <a:t>aktivnosti koje uključuju specifičnu tehnologiju u skladu s potrebama svakog učenika </a:t>
            </a:r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872964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23E98F43-63CE-1F41-B12F-E2A19F420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298" b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B9B068-A986-804D-BB28-AD394573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88" y="242073"/>
            <a:ext cx="6375400" cy="5321300"/>
          </a:xfrm>
          <a:prstGeom prst="rect">
            <a:avLst/>
          </a:prstGeom>
          <a:effectLst>
            <a:glow rad="2794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7F2CC1-44E7-D04B-B5C4-D6060E0AC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575" y="1620765"/>
            <a:ext cx="5776538" cy="5008625"/>
          </a:xfrm>
          <a:prstGeom prst="rect">
            <a:avLst/>
          </a:prstGeom>
          <a:effectLst>
            <a:glow rad="254000">
              <a:schemeClr val="tx1">
                <a:lumMod val="50000"/>
                <a:lumOff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520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23E98F43-63CE-1F41-B12F-E2A19F420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298" b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B9B068-A986-804D-BB28-AD394573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1719"/>
            <a:ext cx="4610514" cy="3848218"/>
          </a:xfrm>
          <a:prstGeom prst="rect">
            <a:avLst/>
          </a:prstGeom>
          <a:effectLst>
            <a:glow rad="2794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7F2CC1-44E7-D04B-B5C4-D6060E0AC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933" y="3262278"/>
            <a:ext cx="3914365" cy="3394003"/>
          </a:xfrm>
          <a:prstGeom prst="rect">
            <a:avLst/>
          </a:prstGeom>
          <a:effectLst>
            <a:glow rad="2540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FE434-EC68-2647-A52C-D56A2AEF78D3}"/>
              </a:ext>
            </a:extLst>
          </p:cNvPr>
          <p:cNvSpPr txBox="1"/>
          <p:nvPr/>
        </p:nvSpPr>
        <p:spPr>
          <a:xfrm>
            <a:off x="59732" y="1589126"/>
            <a:ext cx="6036268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HR" sz="2400" dirty="0">
                <a:latin typeface="Al Nile" pitchFamily="2" charset="-78"/>
                <a:cs typeface="Al Nile" pitchFamily="2" charset="-78"/>
              </a:rPr>
              <a:t>Prilikom izrade Osobne iskaznice možete: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sz="2400" dirty="0">
                <a:latin typeface="Al Nile" pitchFamily="2" charset="-78"/>
                <a:cs typeface="Al Nile" pitchFamily="2" charset="-78"/>
              </a:rPr>
              <a:t>P</a:t>
            </a:r>
            <a:r>
              <a:rPr lang="en-GB" sz="2400" dirty="0">
                <a:latin typeface="Al Nile" pitchFamily="2" charset="-78"/>
                <a:cs typeface="Al Nile" pitchFamily="2" charset="-78"/>
              </a:rPr>
              <a:t>o</a:t>
            </a:r>
            <a:r>
              <a:rPr lang="en-HR" sz="2400" dirty="0">
                <a:latin typeface="Al Nile" pitchFamily="2" charset="-78"/>
                <a:cs typeface="Al Nile" pitchFamily="2" charset="-78"/>
              </a:rPr>
              <a:t>savjetovati se s Vašim kolegama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l Nile" pitchFamily="2" charset="-78"/>
                <a:cs typeface="Al Nile" pitchFamily="2" charset="-78"/>
              </a:rPr>
              <a:t>I</a:t>
            </a:r>
            <a:r>
              <a:rPr lang="en-HR" sz="2400" dirty="0">
                <a:latin typeface="Al Nile" pitchFamily="2" charset="-78"/>
                <a:cs typeface="Al Nile" pitchFamily="2" charset="-78"/>
              </a:rPr>
              <a:t>zradti Osobnu iskaznicu za</a:t>
            </a:r>
            <a:br>
              <a:rPr lang="en-HR" sz="2400" dirty="0">
                <a:latin typeface="Al Nile" pitchFamily="2" charset="-78"/>
                <a:cs typeface="Al Nile" pitchFamily="2" charset="-78"/>
              </a:rPr>
            </a:br>
            <a:r>
              <a:rPr lang="en-HR" sz="2400" dirty="0">
                <a:latin typeface="Al Nile" pitchFamily="2" charset="-78"/>
                <a:cs typeface="Al Nile" pitchFamily="2" charset="-78"/>
              </a:rPr>
              <a:t> svakog učenika ili pojedine grupe učenika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sz="2400" dirty="0">
                <a:latin typeface="Al Nile" pitchFamily="2" charset="-78"/>
                <a:cs typeface="Al Nile" pitchFamily="2" charset="-78"/>
              </a:rPr>
              <a:t>Provesti anketu s učenicima (roditelji?)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sz="2400" dirty="0">
                <a:latin typeface="Al Nile" pitchFamily="2" charset="-78"/>
                <a:cs typeface="Al Nile" pitchFamily="2" charset="-78"/>
              </a:rPr>
              <a:t>Tablicu popuniti dodatnim poljima</a:t>
            </a:r>
          </a:p>
        </p:txBody>
      </p:sp>
    </p:spTree>
    <p:extLst>
      <p:ext uri="{BB962C8B-B14F-4D97-AF65-F5344CB8AC3E}">
        <p14:creationId xmlns:p14="http://schemas.microsoft.com/office/powerpoint/2010/main" val="117850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many different arranged on a shelf&#10;&#10;Description automatically generated">
            <a:extLst>
              <a:ext uri="{FF2B5EF4-FFF2-40B4-BE49-F238E27FC236}">
                <a16:creationId xmlns:a16="http://schemas.microsoft.com/office/drawing/2014/main" id="{532A5F4E-457A-6048-B3C1-E5EAF9B21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091" t="3650" r="-2" b="6447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640BE-BB45-9C4C-8E37-D2E70B40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0" y="1122363"/>
            <a:ext cx="44424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hr-HR" sz="4800" dirty="0">
                <a:latin typeface="Al Nile" pitchFamily="2" charset="-78"/>
                <a:cs typeface="Al Nile" pitchFamily="2" charset="-78"/>
              </a:rPr>
              <a:t>Organizacija nastave u virtualnom okruženju</a:t>
            </a:r>
            <a:br>
              <a:rPr lang="hr-HR" sz="4800" dirty="0">
                <a:latin typeface="Al Nile" pitchFamily="2" charset="-78"/>
                <a:cs typeface="Al Nile" pitchFamily="2" charset="-78"/>
              </a:rPr>
            </a:br>
            <a:endParaRPr lang="hr-HR" sz="48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2AE81-396D-AA41-A158-988C73683252}"/>
              </a:ext>
            </a:extLst>
          </p:cNvPr>
          <p:cNvSpPr txBox="1"/>
          <p:nvPr/>
        </p:nvSpPr>
        <p:spPr>
          <a:xfrm>
            <a:off x="8552937" y="5862985"/>
            <a:ext cx="278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>
                <a:latin typeface="Al Nile" pitchFamily="2" charset="-78"/>
                <a:cs typeface="Al Nile" pitchFamily="2" charset="-78"/>
              </a:rPr>
              <a:t>Aleksandra Mudrinić Ribić</a:t>
            </a:r>
          </a:p>
          <a:p>
            <a:r>
              <a:rPr lang="en-HR">
                <a:latin typeface="Al Nile" pitchFamily="2" charset="-78"/>
                <a:cs typeface="Al Nile" pitchFamily="2" charset="-78"/>
              </a:rPr>
              <a:t>CARNET</a:t>
            </a:r>
            <a:endParaRPr lang="en-HR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2693F-405C-EF4D-8D84-7468DB17F7B9}"/>
              </a:ext>
            </a:extLst>
          </p:cNvPr>
          <p:cNvSpPr/>
          <p:nvPr/>
        </p:nvSpPr>
        <p:spPr>
          <a:xfrm>
            <a:off x="155418" y="6488658"/>
            <a:ext cx="37944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Tim Mossholder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1867412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flat screen tv sitting in a dark room&#10;&#10;Description automatically generated">
            <a:extLst>
              <a:ext uri="{FF2B5EF4-FFF2-40B4-BE49-F238E27FC236}">
                <a16:creationId xmlns:a16="http://schemas.microsoft.com/office/drawing/2014/main" id="{EA944283-D211-AE49-B19A-2B9CB9BFE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602" r="9089" b="1303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47890-6619-EF46-826C-E3127987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23" y="1416660"/>
            <a:ext cx="3757890" cy="18660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dirty="0">
                <a:latin typeface="Al Nile" pitchFamily="2" charset="-78"/>
                <a:cs typeface="Al Nile" pitchFamily="2" charset="-78"/>
              </a:rPr>
              <a:t>3. Proučiti  digitalni sustav/e i/ili alate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4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22A9F2-6AAE-8242-B5D7-8752A652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2" r="1" b="3687"/>
          <a:stretch/>
        </p:blipFill>
        <p:spPr>
          <a:xfrm rot="430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3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B6177F-7487-CB4E-911F-B3878C82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327124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C9A473-1981-C34D-A747-B5E0E68AB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8728" y="843534"/>
            <a:ext cx="7123716" cy="399623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FDC99D-92E7-E24B-9818-9D0CA634B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51" y="3314701"/>
            <a:ext cx="694264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09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B6177F-7487-CB4E-911F-B3878C82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327124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07D98D-92CD-1A42-B5C7-D6990FEC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99" y="1132587"/>
            <a:ext cx="7077735" cy="2747963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9346FB-F208-1948-AAB5-EF6FC7D80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542" y="2557463"/>
            <a:ext cx="6607699" cy="407294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29ECEE-E177-3D45-BD45-882F9BB6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30263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9D156D-4EB1-174A-9735-DA90C59C7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91" r="23298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58AD3-76E0-1246-8242-5435E3FE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5E9C5-CE61-B34A-9569-D4DD77994082}"/>
              </a:ext>
            </a:extLst>
          </p:cNvPr>
          <p:cNvSpPr/>
          <p:nvPr/>
        </p:nvSpPr>
        <p:spPr>
          <a:xfrm>
            <a:off x="477981" y="1397671"/>
            <a:ext cx="4222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R" sz="3600" dirty="0">
                <a:latin typeface="Al Nile" pitchFamily="2" charset="-78"/>
                <a:cs typeface="Al Nile" pitchFamily="2" charset="-78"/>
              </a:rPr>
              <a:t>4. Povezati oblike rada i nastavne metode sa sustavima i alatima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26E020-B102-FC45-9640-AA99A84E14E0}"/>
              </a:ext>
            </a:extLst>
          </p:cNvPr>
          <p:cNvSpPr/>
          <p:nvPr/>
        </p:nvSpPr>
        <p:spPr>
          <a:xfrm>
            <a:off x="9549927" y="6301859"/>
            <a:ext cx="26420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National Cancer Institute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0703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B6177F-7487-CB4E-911F-B3878C82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0C3A560-10CC-1A49-8C02-EAB1FD5C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899" y="843534"/>
            <a:ext cx="10018724" cy="56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39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B6177F-7487-CB4E-911F-B3878C82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97A13C-EF32-CD4B-8630-9B6DDC725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57200"/>
            <a:ext cx="10820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9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3B6177F-7487-CB4E-911F-B3878C82D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03C88E8-4F7B-CC40-ABDA-2898C50B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3970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Sada kada smo napravili :</a:t>
            </a:r>
          </a:p>
          <a:p>
            <a:r>
              <a:rPr lang="hr-HR" sz="2400" dirty="0"/>
              <a:t>Popis sadržaja i aktivnosti u nastavi u živo</a:t>
            </a:r>
          </a:p>
          <a:p>
            <a:r>
              <a:rPr lang="hr-HR" sz="2400" dirty="0"/>
              <a:t>Detektirali stil te najčešće oblike i metode poučavanja</a:t>
            </a:r>
          </a:p>
          <a:p>
            <a:r>
              <a:rPr lang="hr-HR" sz="2400" dirty="0"/>
              <a:t>Tablicu uočenih izazova, ograničenja i problema</a:t>
            </a:r>
          </a:p>
          <a:p>
            <a:r>
              <a:rPr lang="hr-HR" sz="2400" dirty="0"/>
              <a:t>Osobne iskaznice učenika</a:t>
            </a:r>
          </a:p>
          <a:p>
            <a:r>
              <a:rPr lang="hr-HR" sz="2400" dirty="0"/>
              <a:t>Pregled značajki sustava, usluga i alata</a:t>
            </a:r>
          </a:p>
          <a:p>
            <a:r>
              <a:rPr lang="hr-HR" sz="2400" dirty="0"/>
              <a:t>Povezali oblike rada i nastavne metode</a:t>
            </a:r>
            <a:br>
              <a:rPr lang="hr-HR" sz="2400" dirty="0"/>
            </a:br>
            <a:r>
              <a:rPr lang="hr-HR" sz="2400" dirty="0"/>
              <a:t> sa sustavima i alatima obzirom na njihove funkcionalnosti</a:t>
            </a:r>
          </a:p>
          <a:p>
            <a:endParaRPr lang="en-HR" sz="2400" dirty="0"/>
          </a:p>
          <a:p>
            <a:endParaRPr lang="en-HR" sz="2400" dirty="0"/>
          </a:p>
          <a:p>
            <a:endParaRPr lang="en-HR" sz="2400" dirty="0"/>
          </a:p>
          <a:p>
            <a:endParaRPr lang="en-HR" sz="2400" dirty="0"/>
          </a:p>
          <a:p>
            <a:endParaRPr lang="en-HR" sz="2400" dirty="0"/>
          </a:p>
        </p:txBody>
      </p:sp>
    </p:spTree>
    <p:extLst>
      <p:ext uri="{BB962C8B-B14F-4D97-AF65-F5344CB8AC3E}">
        <p14:creationId xmlns:p14="http://schemas.microsoft.com/office/powerpoint/2010/main" val="2518575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filled, group, lot&#10;&#10;Description automatically generated">
            <a:extLst>
              <a:ext uri="{FF2B5EF4-FFF2-40B4-BE49-F238E27FC236}">
                <a16:creationId xmlns:a16="http://schemas.microsoft.com/office/drawing/2014/main" id="{D3EAA411-CD35-D942-B4D8-91CAE975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478" r="9091" b="2351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D91D2-F9EC-3A45-8857-C442ABD7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>
                <a:latin typeface="Al Nile" pitchFamily="2" charset="-78"/>
                <a:cs typeface="Al Nile" pitchFamily="2" charset="-78"/>
              </a:rPr>
              <a:t>5.Izraditi </a:t>
            </a:r>
            <a:r>
              <a:rPr lang="hr-HR" i="1" dirty="0">
                <a:latin typeface="Al Nile" pitchFamily="2" charset="-78"/>
                <a:cs typeface="Al Nile" pitchFamily="2" charset="-78"/>
              </a:rPr>
              <a:t>Plan poučavanja </a:t>
            </a:r>
            <a:r>
              <a:rPr lang="hr-HR" dirty="0">
                <a:latin typeface="Al Nile" pitchFamily="2" charset="-78"/>
                <a:cs typeface="Al Nile" pitchFamily="2" charset="-78"/>
              </a:rPr>
              <a:t>u virtualnom okruženju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5DE3A1-53F9-4D43-85D4-58E87CACB52D}"/>
              </a:ext>
            </a:extLst>
          </p:cNvPr>
          <p:cNvSpPr/>
          <p:nvPr/>
        </p:nvSpPr>
        <p:spPr>
          <a:xfrm>
            <a:off x="230003" y="6459022"/>
            <a:ext cx="21242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Eleventh Wave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3490318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filled, group, lot&#10;&#10;Description automatically generated">
            <a:extLst>
              <a:ext uri="{FF2B5EF4-FFF2-40B4-BE49-F238E27FC236}">
                <a16:creationId xmlns:a16="http://schemas.microsoft.com/office/drawing/2014/main" id="{A60A114E-6EB7-B548-95E4-D679477A1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048" b="304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BF04E7-CFEC-7E41-9413-2D6F255D0A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581" y="62018"/>
            <a:ext cx="8927438" cy="6733964"/>
          </a:xfrm>
          <a:prstGeom prst="rect">
            <a:avLst/>
          </a:prstGeom>
          <a:effectLst>
            <a:glow rad="546100">
              <a:schemeClr val="tx1">
                <a:lumMod val="50000"/>
                <a:lumOff val="50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55404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many different arranged on a shelf&#10;&#10;Description automatically generated">
            <a:extLst>
              <a:ext uri="{FF2B5EF4-FFF2-40B4-BE49-F238E27FC236}">
                <a16:creationId xmlns:a16="http://schemas.microsoft.com/office/drawing/2014/main" id="{532A5F4E-457A-6048-B3C1-E5EAF9B21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650" r="9089" b="6447"/>
          <a:stretch/>
        </p:blipFill>
        <p:spPr>
          <a:xfrm>
            <a:off x="4039985" y="10"/>
            <a:ext cx="8152015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2693F-405C-EF4D-8D84-7468DB17F7B9}"/>
              </a:ext>
            </a:extLst>
          </p:cNvPr>
          <p:cNvSpPr/>
          <p:nvPr/>
        </p:nvSpPr>
        <p:spPr>
          <a:xfrm>
            <a:off x="8867730" y="6442155"/>
            <a:ext cx="3438906" cy="247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Photo by </a:t>
            </a:r>
            <a:r>
              <a:rPr lang="en-US" sz="1700" dirty="0">
                <a:hlinkClick r:id="rId4"/>
              </a:rPr>
              <a:t>Tim Mossholder</a:t>
            </a:r>
            <a:r>
              <a:rPr lang="en-US" sz="1700" dirty="0"/>
              <a:t> on </a:t>
            </a:r>
            <a:r>
              <a:rPr lang="en-US" sz="1700" dirty="0">
                <a:hlinkClick r:id="rId5"/>
              </a:rPr>
              <a:t>Unsplash</a:t>
            </a:r>
            <a:endParaRPr lang="en-US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BC8D5-426B-9B4A-A53D-4833C95DCE2E}"/>
              </a:ext>
            </a:extLst>
          </p:cNvPr>
          <p:cNvSpPr txBox="1"/>
          <p:nvPr/>
        </p:nvSpPr>
        <p:spPr>
          <a:xfrm>
            <a:off x="424815" y="2690331"/>
            <a:ext cx="6679008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Al Nile" pitchFamily="2" charset="-78"/>
                <a:cs typeface="Al Nile" pitchFamily="2" charset="-78"/>
              </a:rPr>
              <a:t>Prvi od niza webinara (8) </a:t>
            </a:r>
            <a:br>
              <a:rPr lang="hr-HR" sz="2400" dirty="0">
                <a:latin typeface="Al Nile" pitchFamily="2" charset="-78"/>
                <a:cs typeface="Al Nile" pitchFamily="2" charset="-78"/>
              </a:rPr>
            </a:br>
            <a:r>
              <a:rPr lang="hr-HR" sz="2400" dirty="0">
                <a:latin typeface="Al Nile" pitchFamily="2" charset="-78"/>
                <a:cs typeface="Al Nile" pitchFamily="2" charset="-78"/>
              </a:rPr>
              <a:t>kao podrška odgojno-obrazovnim djelatnicima </a:t>
            </a:r>
            <a:endParaRPr lang="en-HR" sz="2400" dirty="0">
              <a:latin typeface="Al Nile" pitchFamily="2" charset="-78"/>
              <a:cs typeface="Al Nile" pitchFamily="2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Al Nile" pitchFamily="2" charset="-78"/>
                <a:cs typeface="Al Nile" pitchFamily="2" charset="-78"/>
              </a:rPr>
              <a:t>1300 prijavljenih polaznika!  </a:t>
            </a:r>
            <a:r>
              <a:rPr lang="hr-HR" sz="2400" dirty="0">
                <a:latin typeface="Al Nile" pitchFamily="2" charset="-78"/>
                <a:cs typeface="Al Nile" pitchFamily="2" charset="-78"/>
                <a:sym typeface="Wingdings" pitchFamily="2" charset="2"/>
              </a:rPr>
              <a:t></a:t>
            </a:r>
            <a:endParaRPr lang="en-HR" sz="2400" dirty="0">
              <a:latin typeface="Al Nile" pitchFamily="2" charset="-78"/>
              <a:cs typeface="Al Nile" pitchFamily="2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Al Nile" pitchFamily="2" charset="-78"/>
                <a:cs typeface="Al Nile" pitchFamily="2" charset="-78"/>
              </a:rPr>
              <a:t>Pitanja i komentari na pojavljuju se automatski</a:t>
            </a:r>
            <a:endParaRPr lang="en-HR" sz="2400" dirty="0">
              <a:latin typeface="Al Nile" pitchFamily="2" charset="-78"/>
              <a:cs typeface="Al Nile" pitchFamily="2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Al Nile" pitchFamily="2" charset="-78"/>
                <a:cs typeface="Al Nile" pitchFamily="2" charset="-78"/>
              </a:rPr>
              <a:t>Nakon webinara </a:t>
            </a:r>
            <a:br>
              <a:rPr lang="hr-HR" sz="2400" dirty="0">
                <a:latin typeface="Al Nile" pitchFamily="2" charset="-78"/>
                <a:cs typeface="Al Nile" pitchFamily="2" charset="-78"/>
              </a:rPr>
            </a:br>
            <a:r>
              <a:rPr lang="hr-HR" sz="2400" dirty="0">
                <a:latin typeface="Al Nile" pitchFamily="2" charset="-78"/>
                <a:cs typeface="Al Nile" pitchFamily="2" charset="-78"/>
              </a:rPr>
              <a:t>- dostupna snimka, FAQ,, dokumenti s tablicama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Al Nile" pitchFamily="2" charset="-78"/>
                <a:cs typeface="Al Nile" pitchFamily="2" charset="-78"/>
              </a:rPr>
              <a:t>Sat vremena na raspolaganju</a:t>
            </a:r>
            <a:endParaRPr lang="en-HR" sz="24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554436-2562-104D-B871-F45422BC155C}"/>
              </a:ext>
            </a:extLst>
          </p:cNvPr>
          <p:cNvSpPr txBox="1"/>
          <p:nvPr/>
        </p:nvSpPr>
        <p:spPr>
          <a:xfrm>
            <a:off x="243156" y="1341844"/>
            <a:ext cx="799949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latin typeface="Al Nile" pitchFamily="2" charset="-78"/>
                <a:cs typeface="Al Nile" pitchFamily="2" charset="-78"/>
              </a:rPr>
              <a:t>Organizacija nastave u virtualnom okruženju</a:t>
            </a:r>
            <a:br>
              <a:rPr lang="hr-HR" sz="3200" dirty="0">
                <a:latin typeface="Al Nile" pitchFamily="2" charset="-78"/>
                <a:cs typeface="Al Nile" pitchFamily="2" charset="-78"/>
              </a:rPr>
            </a:br>
            <a:endParaRPr lang="en-HR" sz="3200" dirty="0">
              <a:latin typeface="Al Nile" pitchFamily="2" charset="-78"/>
              <a:cs typeface="Al Nile" pitchFamily="2" charset="-78"/>
            </a:endParaRP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441346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outdoor, filled, group, lot&#10;&#10;Description automatically generated">
            <a:extLst>
              <a:ext uri="{FF2B5EF4-FFF2-40B4-BE49-F238E27FC236}">
                <a16:creationId xmlns:a16="http://schemas.microsoft.com/office/drawing/2014/main" id="{A60A114E-6EB7-B548-95E4-D679477A1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976" r="-2" b="333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8B194-2DFD-8B47-9743-D606DD71B2E7}"/>
              </a:ext>
            </a:extLst>
          </p:cNvPr>
          <p:cNvSpPr txBox="1"/>
          <p:nvPr/>
        </p:nvSpPr>
        <p:spPr>
          <a:xfrm>
            <a:off x="5400674" y="1042988"/>
            <a:ext cx="6143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 za kraj </a:t>
            </a:r>
          </a:p>
          <a:p>
            <a:endParaRPr lang="hr-HR" dirty="0"/>
          </a:p>
          <a:p>
            <a:r>
              <a:rPr lang="hr-HR" dirty="0"/>
              <a:t>Svakako posjetite CARNET-ovu stranicu </a:t>
            </a:r>
            <a:r>
              <a:rPr lang="hr-HR" b="1" dirty="0"/>
              <a:t>Nastava na daljinu</a:t>
            </a:r>
          </a:p>
          <a:p>
            <a:r>
              <a:rPr lang="hr-HR" dirty="0">
                <a:hlinkClick r:id="rId4"/>
              </a:rPr>
              <a:t>https://www.carnet.hr/usluga/udaljenoucenje/</a:t>
            </a:r>
            <a:endParaRPr lang="hr-HR" dirty="0"/>
          </a:p>
          <a:p>
            <a:endParaRPr lang="hr-HR" dirty="0"/>
          </a:p>
          <a:p>
            <a:r>
              <a:rPr lang="hr-HR" dirty="0"/>
              <a:t>Detaljne upute o za korištenje: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Skupa usluga </a:t>
            </a:r>
            <a:r>
              <a:rPr lang="hr-HR" i="1" dirty="0"/>
              <a:t>Office 365 </a:t>
            </a:r>
            <a:r>
              <a:rPr lang="hr-HR" dirty="0"/>
              <a:t>i </a:t>
            </a:r>
            <a:r>
              <a:rPr lang="hr-HR" i="1" dirty="0"/>
              <a:t>Google G Suite for </a:t>
            </a:r>
            <a:r>
              <a:rPr lang="hr-HR" i="1" dirty="0" err="1"/>
              <a:t>Education</a:t>
            </a:r>
            <a:endParaRPr lang="hr-H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Sustava za upravljanje učenjem na daljinu </a:t>
            </a:r>
            <a:r>
              <a:rPr lang="hr-HR" i="1" dirty="0" err="1"/>
              <a:t>Loomen</a:t>
            </a:r>
            <a:r>
              <a:rPr lang="hr-HR" i="1" dirty="0"/>
              <a:t>, MS </a:t>
            </a:r>
            <a:r>
              <a:rPr lang="hr-HR" i="1" dirty="0" err="1"/>
              <a:t>Teams</a:t>
            </a:r>
            <a:r>
              <a:rPr lang="hr-HR" i="1" dirty="0"/>
              <a:t>, Google </a:t>
            </a:r>
            <a:r>
              <a:rPr lang="hr-HR" i="1" dirty="0" err="1"/>
              <a:t>Classroom</a:t>
            </a:r>
            <a:endParaRPr lang="hr-H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/>
              <a:t>Videokonferencijskih sustava Adobe </a:t>
            </a:r>
            <a:r>
              <a:rPr lang="hr-HR" i="1" dirty="0" err="1"/>
              <a:t>Connect</a:t>
            </a:r>
            <a:r>
              <a:rPr lang="hr-HR" i="1" dirty="0"/>
              <a:t>, Google </a:t>
            </a:r>
            <a:r>
              <a:rPr lang="hr-HR" i="1" dirty="0" err="1"/>
              <a:t>Meet</a:t>
            </a:r>
            <a:r>
              <a:rPr lang="hr-HR" i="1" dirty="0"/>
              <a:t>, MS </a:t>
            </a:r>
            <a:r>
              <a:rPr lang="hr-HR" i="1" dirty="0" err="1"/>
              <a:t>Teams</a:t>
            </a:r>
            <a:endParaRPr lang="hr-H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/>
              <a:t>Repozitorija s digitalnim obrazovnim sadržajima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/>
              <a:t>Niz alata za kreiranje digitalnog obrazovnog sadržaja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u="sng" dirty="0"/>
              <a:t>Savjeti za održavanje nastave na daljinu za ravnatelje, učitelje, učenike i roditelje </a:t>
            </a:r>
          </a:p>
          <a:p>
            <a:endParaRPr lang="en-GB" i="1" dirty="0"/>
          </a:p>
          <a:p>
            <a:endParaRPr lang="en-GB" i="1" dirty="0"/>
          </a:p>
          <a:p>
            <a:endParaRPr lang="en-H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084A6D-789A-D346-B1E6-D00A23F588AD}"/>
              </a:ext>
            </a:extLst>
          </p:cNvPr>
          <p:cNvSpPr/>
          <p:nvPr/>
        </p:nvSpPr>
        <p:spPr>
          <a:xfrm>
            <a:off x="372213" y="6359009"/>
            <a:ext cx="21242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5"/>
              </a:rPr>
              <a:t>Eleventh Wave</a:t>
            </a:r>
            <a:r>
              <a:rPr lang="en-GB" sz="1000" dirty="0"/>
              <a:t> on </a:t>
            </a:r>
            <a:r>
              <a:rPr lang="en-GB" sz="1000" dirty="0">
                <a:hlinkClick r:id="rId6"/>
              </a:rPr>
              <a:t>Unsplash</a:t>
            </a:r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4209497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8B1B-6602-EF48-8F3C-3DFB32F5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Izvori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29BE8-A10B-FF41-8F56-E9C207F1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i="1" dirty="0"/>
              <a:t>Modul u izradi ”</a:t>
            </a:r>
            <a:r>
              <a:rPr lang="hr-HR" i="1" dirty="0" err="1"/>
              <a:t>Designing</a:t>
            </a:r>
            <a:r>
              <a:rPr lang="hr-HR" i="1" dirty="0"/>
              <a:t> </a:t>
            </a:r>
            <a:r>
              <a:rPr lang="hr-HR" i="1" dirty="0" err="1"/>
              <a:t>digital</a:t>
            </a:r>
            <a:r>
              <a:rPr lang="hr-HR" i="1" dirty="0"/>
              <a:t> </a:t>
            </a:r>
            <a:r>
              <a:rPr lang="hr-HR" i="1" dirty="0" err="1"/>
              <a:t>learning</a:t>
            </a:r>
            <a:r>
              <a:rPr lang="hr-HR" i="1" dirty="0"/>
              <a:t>”, u sklopu </a:t>
            </a:r>
            <a:r>
              <a:rPr lang="hr-HR" i="1" u="sng" dirty="0">
                <a:hlinkClick r:id="rId3"/>
              </a:rPr>
              <a:t>AMED</a:t>
            </a:r>
            <a:r>
              <a:rPr lang="hr-HR" i="1" dirty="0"/>
              <a:t> projekta</a:t>
            </a:r>
            <a:endParaRPr lang="en-GB" dirty="0">
              <a:hlinkClick r:id="rId4"/>
            </a:endParaRPr>
          </a:p>
          <a:p>
            <a:r>
              <a:rPr lang="en-GB" dirty="0">
                <a:hlinkClick r:id="rId4"/>
              </a:rPr>
              <a:t>https://www.carnet.hr/usluga/udaljenoucenje/</a:t>
            </a:r>
          </a:p>
          <a:p>
            <a:r>
              <a:rPr lang="en-GB" dirty="0">
                <a:hlinkClick r:id="rId4"/>
              </a:rPr>
              <a:t>https://mashedradish.com/2016/04/01/why-is-it-called-virtual-reality/</a:t>
            </a:r>
            <a:endParaRPr lang="en-GB" dirty="0"/>
          </a:p>
          <a:p>
            <a:r>
              <a:rPr lang="en-GB" dirty="0">
                <a:hlinkClick r:id="rId5"/>
              </a:rPr>
              <a:t>https://en.wikipedia.org/wiki/List_of_Roman_emperors#/media/File:Pertinax_Providentia_Aureus_(cropped).jpg</a:t>
            </a:r>
            <a:endParaRPr lang="en-GB" dirty="0"/>
          </a:p>
          <a:p>
            <a:r>
              <a:rPr lang="en-GB" dirty="0">
                <a:hlinkClick r:id="rId6"/>
              </a:rPr>
              <a:t>https://en.wikipedia.org/wiki/Ancient_Rome#/media/File:Danseurs_et_musiciens,_tombe_des_léopards.jpg</a:t>
            </a:r>
            <a:endParaRPr lang="en-GB" dirty="0"/>
          </a:p>
          <a:p>
            <a:r>
              <a:rPr lang="en-GB" dirty="0">
                <a:hlinkClick r:id="rId7"/>
              </a:rPr>
              <a:t>https://zir.nsk.hr/islandora/object/ffos:2332/preview</a:t>
            </a:r>
            <a:endParaRPr lang="en-GB" dirty="0"/>
          </a:p>
          <a:p>
            <a:r>
              <a:rPr lang="en-GB" dirty="0">
                <a:hlinkClick r:id="rId8"/>
              </a:rPr>
              <a:t>https://hrcak.srce.hr/125299</a:t>
            </a:r>
            <a:endParaRPr lang="en-GB" dirty="0"/>
          </a:p>
          <a:p>
            <a:endParaRPr lang="en-GB" dirty="0"/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21094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34F5C9A-CFE1-6442-A75C-A98120FB0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4" b="2"/>
          <a:stretch/>
        </p:blipFill>
        <p:spPr>
          <a:xfrm>
            <a:off x="5546558" y="-1"/>
            <a:ext cx="6645441" cy="2391331"/>
          </a:xfrm>
          <a:prstGeom prst="rect">
            <a:avLst/>
          </a:prstGeom>
        </p:spPr>
      </p:pic>
      <p:pic>
        <p:nvPicPr>
          <p:cNvPr id="5" name="Content Placeholder 4" descr="A picture containing outdoor, filled, group, lot&#10;&#10;Description automatically generated">
            <a:extLst>
              <a:ext uri="{FF2B5EF4-FFF2-40B4-BE49-F238E27FC236}">
                <a16:creationId xmlns:a16="http://schemas.microsoft.com/office/drawing/2014/main" id="{A60A114E-6EB7-B548-95E4-D679477A1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85" r="-1" b="26749"/>
          <a:stretch/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38B194-2DFD-8B47-9743-D606DD71B2E7}"/>
              </a:ext>
            </a:extLst>
          </p:cNvPr>
          <p:cNvSpPr txBox="1"/>
          <p:nvPr/>
        </p:nvSpPr>
        <p:spPr>
          <a:xfrm>
            <a:off x="2048203" y="3366954"/>
            <a:ext cx="5828106" cy="1466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Hvala</a:t>
            </a:r>
            <a:r>
              <a:rPr lang="en-US" sz="6000" kern="1200" dirty="0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 </a:t>
            </a:r>
            <a:r>
              <a:rPr lang="en-US" sz="6000" kern="1200" dirty="0" err="1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na</a:t>
            </a:r>
            <a:r>
              <a:rPr lang="en-US" sz="6000" kern="1200" dirty="0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 </a:t>
            </a:r>
            <a:r>
              <a:rPr lang="en-US" sz="6000" kern="1200" dirty="0" err="1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pažnji</a:t>
            </a:r>
            <a:r>
              <a:rPr lang="en-US" sz="6000" kern="1200" dirty="0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 err="1">
                <a:solidFill>
                  <a:schemeClr val="bg1"/>
                </a:solidFill>
                <a:latin typeface="Al Nile" pitchFamily="2" charset="-78"/>
                <a:ea typeface="+mj-ea"/>
                <a:cs typeface="Al Nile" pitchFamily="2" charset="-78"/>
              </a:rPr>
              <a:t>amudrinic@carnet.hr</a:t>
            </a:r>
            <a:endParaRPr lang="en-US" sz="2000" kern="1200" dirty="0">
              <a:solidFill>
                <a:schemeClr val="bg1"/>
              </a:solidFill>
              <a:latin typeface="Al Nile" pitchFamily="2" charset="-78"/>
              <a:ea typeface="+mj-ea"/>
              <a:cs typeface="Al Nile" pitchFamily="2" charset="-78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3084A6D-789A-D346-B1E6-D00A23F588AD}"/>
              </a:ext>
            </a:extLst>
          </p:cNvPr>
          <p:cNvSpPr/>
          <p:nvPr/>
        </p:nvSpPr>
        <p:spPr>
          <a:xfrm>
            <a:off x="5546558" y="6411329"/>
            <a:ext cx="6645441" cy="44666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300">
                <a:solidFill>
                  <a:srgbClr val="FFFFFF"/>
                </a:solidFill>
              </a:rPr>
              <a:t>Photo by </a:t>
            </a:r>
            <a:r>
              <a:rPr lang="en-GB" sz="13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Eleventh Wave</a:t>
            </a:r>
            <a:r>
              <a:rPr lang="en-GB" sz="1300">
                <a:solidFill>
                  <a:srgbClr val="FFFFFF"/>
                </a:solidFill>
              </a:rPr>
              <a:t> on </a:t>
            </a:r>
            <a:r>
              <a:rPr lang="en-GB" sz="13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HR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3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tting, bench, dark, wooden&#10;&#10;Description automatically generated">
            <a:extLst>
              <a:ext uri="{FF2B5EF4-FFF2-40B4-BE49-F238E27FC236}">
                <a16:creationId xmlns:a16="http://schemas.microsoft.com/office/drawing/2014/main" id="{B1314B62-4DBF-2F49-BB68-104805FA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11" r="23298" b="198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34261-3F39-A44E-9A31-D702F07C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5036994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hr-HR" sz="3700" dirty="0"/>
            </a:br>
            <a:r>
              <a:rPr lang="hr-HR" sz="3700" b="1" i="1" dirty="0"/>
              <a:t>Virtualno </a:t>
            </a:r>
            <a:r>
              <a:rPr lang="hr-HR" sz="3700" dirty="0"/>
              <a:t> </a:t>
            </a:r>
            <a:br>
              <a:rPr lang="hr-HR" sz="3700" dirty="0"/>
            </a:br>
            <a:r>
              <a:rPr lang="hr-HR" sz="3700" dirty="0"/>
              <a:t>      …predstavlja i </a:t>
            </a:r>
            <a:r>
              <a:rPr lang="hr-HR" sz="3700" b="1" dirty="0"/>
              <a:t>djeluje</a:t>
            </a:r>
            <a:r>
              <a:rPr lang="hr-HR" sz="3700" dirty="0"/>
              <a:t> </a:t>
            </a:r>
            <a:r>
              <a:rPr lang="hr-HR" sz="3700" b="1" i="1" dirty="0"/>
              <a:t>kao</a:t>
            </a:r>
            <a:r>
              <a:rPr lang="hr-HR" sz="3700" dirty="0"/>
              <a:t> </a:t>
            </a:r>
            <a:br>
              <a:rPr lang="hr-HR" sz="3700" dirty="0"/>
            </a:br>
            <a:r>
              <a:rPr lang="hr-HR" sz="3700" dirty="0"/>
              <a:t>nešto što, ili </a:t>
            </a:r>
            <a:r>
              <a:rPr lang="hr-HR" sz="3700" b="1" i="1" dirty="0"/>
              <a:t>kao</a:t>
            </a:r>
            <a:r>
              <a:rPr lang="hr-HR" sz="3700" dirty="0"/>
              <a:t> netko tko postoj u stvarnosti …</a:t>
            </a:r>
            <a:br>
              <a:rPr lang="hr-HR" sz="3700" dirty="0"/>
            </a:br>
            <a:endParaRPr lang="hr-HR" sz="3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83BC30-500B-B741-AE09-6B4C68888121}"/>
              </a:ext>
            </a:extLst>
          </p:cNvPr>
          <p:cNvSpPr/>
          <p:nvPr/>
        </p:nvSpPr>
        <p:spPr>
          <a:xfrm>
            <a:off x="0" y="6414214"/>
            <a:ext cx="21884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Photo by </a:t>
            </a:r>
            <a:r>
              <a:rPr lang="en-GB" sz="1050" dirty="0">
                <a:hlinkClick r:id="rId4"/>
              </a:rPr>
              <a:t>Markus Spiske</a:t>
            </a:r>
            <a:r>
              <a:rPr lang="en-GB" sz="1050" dirty="0"/>
              <a:t> on </a:t>
            </a:r>
            <a:r>
              <a:rPr lang="en-GB" sz="1050" dirty="0">
                <a:hlinkClick r:id="rId5"/>
              </a:rPr>
              <a:t>Unsplash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821752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food, photo, covered&#10;&#10;Description automatically generated">
            <a:extLst>
              <a:ext uri="{FF2B5EF4-FFF2-40B4-BE49-F238E27FC236}">
                <a16:creationId xmlns:a16="http://schemas.microsoft.com/office/drawing/2014/main" id="{C16315EA-C1C8-FE49-94C2-BF472C18E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" r="28961" b="70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3444D-92D7-1148-A2B0-E53DE927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100894" cy="1124712"/>
          </a:xfrm>
        </p:spPr>
        <p:txBody>
          <a:bodyPr anchor="b">
            <a:normAutofit/>
          </a:bodyPr>
          <a:lstStyle/>
          <a:p>
            <a:r>
              <a:rPr lang="en-HR" sz="2800">
                <a:latin typeface="Al Nile" pitchFamily="2" charset="-78"/>
                <a:cs typeface="Al Nile" pitchFamily="2" charset="-78"/>
              </a:rPr>
              <a:t>Virtue, virtus, virtual(no)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85484-0F20-F94D-BD8B-17D2DDE54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443480"/>
            <a:ext cx="4572381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000" b="1" i="1" dirty="0">
                <a:latin typeface="Al Nile" pitchFamily="2" charset="-78"/>
                <a:cs typeface="Al Nile" pitchFamily="2" charset="-78"/>
              </a:rPr>
              <a:t>Virtue</a:t>
            </a:r>
            <a:r>
              <a:rPr lang="hr-HR" sz="2000" dirty="0">
                <a:latin typeface="Al Nile" pitchFamily="2" charset="-78"/>
                <a:cs typeface="Al Nile" pitchFamily="2" charset="-78"/>
              </a:rPr>
              <a:t> –za drevne Rimljane predstavlja herojske ideale</a:t>
            </a:r>
          </a:p>
          <a:p>
            <a:pPr marL="0" indent="0">
              <a:buNone/>
            </a:pPr>
            <a:endParaRPr lang="hr-HR" sz="2000" i="1" dirty="0">
              <a:latin typeface="Al Nile" pitchFamily="2" charset="-78"/>
              <a:cs typeface="Al Nile" pitchFamily="2" charset="-78"/>
            </a:endParaRPr>
          </a:p>
          <a:p>
            <a:pPr marL="0" indent="0">
              <a:buNone/>
            </a:pPr>
            <a:r>
              <a:rPr lang="hr-HR" sz="2000" b="1" i="1" dirty="0">
                <a:latin typeface="Al Nile" pitchFamily="2" charset="-78"/>
                <a:cs typeface="Al Nile" pitchFamily="2" charset="-78"/>
              </a:rPr>
              <a:t>Virtus</a:t>
            </a:r>
            <a:r>
              <a:rPr lang="hr-HR" sz="2000" dirty="0">
                <a:latin typeface="Al Nile" pitchFamily="2" charset="-78"/>
                <a:cs typeface="Al Nile" pitchFamily="2" charset="-78"/>
              </a:rPr>
              <a:t> - snaga, hrabrost, izvrsnost, sposobnost, vrlina, fenomen…</a:t>
            </a:r>
          </a:p>
        </p:txBody>
      </p:sp>
    </p:spTree>
    <p:extLst>
      <p:ext uri="{BB962C8B-B14F-4D97-AF65-F5344CB8AC3E}">
        <p14:creationId xmlns:p14="http://schemas.microsoft.com/office/powerpoint/2010/main" val="2004475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tting, bench, dark, wooden&#10;&#10;Description automatically generated">
            <a:extLst>
              <a:ext uri="{FF2B5EF4-FFF2-40B4-BE49-F238E27FC236}">
                <a16:creationId xmlns:a16="http://schemas.microsoft.com/office/drawing/2014/main" id="{B1314B62-4DBF-2F49-BB68-104805FA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11" r="23298" b="1980"/>
          <a:stretch/>
        </p:blipFill>
        <p:spPr>
          <a:xfrm>
            <a:off x="3523485" y="-14682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34261-3F39-A44E-9A31-D702F07C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hr-HR" sz="3400" dirty="0"/>
            </a:br>
            <a:r>
              <a:rPr lang="hr-HR" sz="3400" b="1" i="1" dirty="0"/>
              <a:t>Virtualno (okruženje)</a:t>
            </a:r>
            <a:r>
              <a:rPr lang="hr-HR" sz="3400" dirty="0"/>
              <a:t> </a:t>
            </a:r>
            <a:br>
              <a:rPr lang="hr-HR" sz="3400" dirty="0"/>
            </a:br>
            <a:r>
              <a:rPr lang="hr-HR" sz="3400" dirty="0"/>
              <a:t>      …predstavlja i djeluje </a:t>
            </a:r>
            <a:r>
              <a:rPr lang="hr-HR" sz="3400" b="1" i="1" dirty="0"/>
              <a:t>kao</a:t>
            </a:r>
            <a:r>
              <a:rPr lang="hr-HR" sz="3400" dirty="0"/>
              <a:t> nešto što u stvarnosti postoj…</a:t>
            </a:r>
            <a:br>
              <a:rPr lang="hr-HR" sz="3400" dirty="0"/>
            </a:br>
            <a:endParaRPr lang="hr-HR" sz="3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D3A06-F2F3-6547-A341-FCBCCCC27A22}"/>
              </a:ext>
            </a:extLst>
          </p:cNvPr>
          <p:cNvSpPr txBox="1"/>
          <p:nvPr/>
        </p:nvSpPr>
        <p:spPr>
          <a:xfrm>
            <a:off x="477981" y="6444992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Markus Spiske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469337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arge building&#10;&#10;Description automatically generated">
            <a:extLst>
              <a:ext uri="{FF2B5EF4-FFF2-40B4-BE49-F238E27FC236}">
                <a16:creationId xmlns:a16="http://schemas.microsoft.com/office/drawing/2014/main" id="{B4BAED67-0F5B-E343-AE20-0A1E0DD81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91" r="13232" b="-2"/>
          <a:stretch/>
        </p:blipFill>
        <p:spPr>
          <a:xfrm>
            <a:off x="3605569" y="10"/>
            <a:ext cx="8668512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1436FD-AE6E-3347-A885-5A3D16EB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2800" dirty="0">
                <a:latin typeface="Al Nile" pitchFamily="2" charset="-78"/>
                <a:cs typeface="Al Nile" pitchFamily="2" charset="-78"/>
              </a:rPr>
              <a:t>Nakon današnjeg webinara moći ćemo: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C3B03-DE89-404E-8010-50120E0CEE79}"/>
              </a:ext>
            </a:extLst>
          </p:cNvPr>
          <p:cNvSpPr txBox="1"/>
          <p:nvPr/>
        </p:nvSpPr>
        <p:spPr>
          <a:xfrm>
            <a:off x="371094" y="2718054"/>
            <a:ext cx="4443794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dirty="0">
              <a:latin typeface="Al Nile" pitchFamily="2" charset="-78"/>
              <a:cs typeface="Al Nile" pitchFamily="2" charset="-78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Al Nile" pitchFamily="2" charset="-78"/>
                <a:cs typeface="Al Nile" pitchFamily="2" charset="-78"/>
              </a:rPr>
              <a:t>Prepoznati važnost dodatnih vještina potrebnih za poučavanje u virtualnom okruženju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dirty="0">
              <a:latin typeface="Al Nile" pitchFamily="2" charset="-78"/>
              <a:cs typeface="Al Nile" pitchFamily="2" charset="-78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Al Nile" pitchFamily="2" charset="-78"/>
                <a:cs typeface="Al Nile" pitchFamily="2" charset="-78"/>
              </a:rPr>
              <a:t>Opisati proces planiranja nastave u virtualnom okruženju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r-HR" sz="1600" dirty="0">
              <a:latin typeface="Al Nile" pitchFamily="2" charset="-78"/>
              <a:cs typeface="Al Nile" pitchFamily="2" charset="-78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Al Nile" pitchFamily="2" charset="-78"/>
                <a:cs typeface="Al Nile" pitchFamily="2" charset="-78"/>
              </a:rPr>
              <a:t>Identificirati izazove i specifičnosti nastave uživo </a:t>
            </a:r>
          </a:p>
          <a:p>
            <a:pPr marL="57150">
              <a:lnSpc>
                <a:spcPct val="90000"/>
              </a:lnSpc>
            </a:pPr>
            <a:endParaRPr lang="hr-HR" sz="1600" dirty="0">
              <a:latin typeface="Al Nile" pitchFamily="2" charset="-78"/>
              <a:cs typeface="Al Nile" pitchFamily="2" charset="-78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Al Nile" pitchFamily="2" charset="-78"/>
                <a:cs typeface="Al Nile" pitchFamily="2" charset="-78"/>
              </a:rPr>
              <a:t>Odrediti primjerene sustave i alate za provedbu nastave u virtualnom okruženju</a:t>
            </a:r>
          </a:p>
          <a:p>
            <a:pPr marL="57150">
              <a:lnSpc>
                <a:spcPct val="90000"/>
              </a:lnSpc>
            </a:pPr>
            <a:endParaRPr lang="hr-HR" sz="1600" dirty="0">
              <a:latin typeface="Al Nile" pitchFamily="2" charset="-78"/>
              <a:cs typeface="Al Nile" pitchFamily="2" charset="-78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Al Nile" pitchFamily="2" charset="-78"/>
                <a:cs typeface="Al Nile" pitchFamily="2" charset="-78"/>
              </a:rPr>
              <a:t>Izraditi plan provedbe nastave u virtualnom okruženju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16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B43290-96EE-A646-BC4E-42E133F5ECA7}"/>
              </a:ext>
            </a:extLst>
          </p:cNvPr>
          <p:cNvSpPr/>
          <p:nvPr/>
        </p:nvSpPr>
        <p:spPr>
          <a:xfrm>
            <a:off x="10168890" y="6471666"/>
            <a:ext cx="19046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</a:rPr>
              <a:t>Photo by </a:t>
            </a:r>
            <a:r>
              <a:rPr lang="en-GB" sz="1000" dirty="0">
                <a:solidFill>
                  <a:srgbClr val="000000"/>
                </a:solidFill>
                <a:hlinkClick r:id="rId4"/>
              </a:rPr>
              <a:t>Alphacolor</a:t>
            </a:r>
            <a:r>
              <a:rPr lang="en-GB" sz="1000" dirty="0">
                <a:solidFill>
                  <a:srgbClr val="000000"/>
                </a:solidFill>
              </a:rPr>
              <a:t> on </a:t>
            </a:r>
            <a:r>
              <a:rPr lang="en-GB" sz="1000" dirty="0">
                <a:solidFill>
                  <a:srgbClr val="000000"/>
                </a:solidFill>
                <a:hlinkClick r:id="rId5"/>
              </a:rPr>
              <a:t>Unsplash</a:t>
            </a:r>
            <a:endParaRPr lang="en-HR" sz="1000" dirty="0"/>
          </a:p>
        </p:txBody>
      </p:sp>
    </p:spTree>
    <p:extLst>
      <p:ext uri="{BB962C8B-B14F-4D97-AF65-F5344CB8AC3E}">
        <p14:creationId xmlns:p14="http://schemas.microsoft.com/office/powerpoint/2010/main" val="231935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B4802150-3899-3945-B545-387D2BC81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 t="769" b="149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97CB8-2293-4A46-AFA7-232C2AD7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Dizajner</a:t>
            </a:r>
            <a:r>
              <a:rPr lang="en-US" sz="60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nastave</a:t>
            </a:r>
            <a:r>
              <a:rPr lang="en-US" sz="60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u </a:t>
            </a:r>
            <a:r>
              <a:rPr lang="en-US" sz="60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virtualnom</a:t>
            </a:r>
            <a:r>
              <a:rPr lang="en-US" sz="6000" dirty="0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l Nile" pitchFamily="2" charset="-78"/>
                <a:cs typeface="Al Nile" pitchFamily="2" charset="-78"/>
              </a:rPr>
              <a:t>okruženju</a:t>
            </a:r>
            <a:endParaRPr lang="en-US" sz="6000" dirty="0">
              <a:solidFill>
                <a:srgbClr val="FFFFFF"/>
              </a:solidFill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60AFA-403C-4144-9229-191986AD17CD}"/>
              </a:ext>
            </a:extLst>
          </p:cNvPr>
          <p:cNvSpPr/>
          <p:nvPr/>
        </p:nvSpPr>
        <p:spPr>
          <a:xfrm>
            <a:off x="252070" y="6488668"/>
            <a:ext cx="2050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Kelly Sikkema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77276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toy, many, table&#10;&#10;Description automatically generated">
            <a:extLst>
              <a:ext uri="{FF2B5EF4-FFF2-40B4-BE49-F238E27FC236}">
                <a16:creationId xmlns:a16="http://schemas.microsoft.com/office/drawing/2014/main" id="{8D980B41-4753-1449-9A93-02551DEC0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3314" r="13818" b="5777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16ECA-558A-CC4F-8DA8-94D9CC10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195948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3600" dirty="0">
                <a:latin typeface="Al Nile" pitchFamily="2" charset="-78"/>
                <a:cs typeface="Al Nile" pitchFamily="2" charset="-78"/>
              </a:rPr>
              <a:t>Organizacija i provedba nastave u virtualnom okruženju – u pet koraka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B9A4A-9215-DA4E-B3D6-32CE73129EA0}"/>
              </a:ext>
            </a:extLst>
          </p:cNvPr>
          <p:cNvSpPr/>
          <p:nvPr/>
        </p:nvSpPr>
        <p:spPr>
          <a:xfrm rot="19100186">
            <a:off x="3609180" y="1915077"/>
            <a:ext cx="627871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16600" b="1" dirty="0">
                <a:ln/>
                <a:solidFill>
                  <a:schemeClr val="accent2"/>
                </a:solidFill>
              </a:rPr>
              <a:t>PLAN!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4B46C4-1AE4-4649-91C2-739BE944E564}"/>
              </a:ext>
            </a:extLst>
          </p:cNvPr>
          <p:cNvSpPr/>
          <p:nvPr/>
        </p:nvSpPr>
        <p:spPr>
          <a:xfrm>
            <a:off x="84937" y="6314113"/>
            <a:ext cx="19367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Photo by </a:t>
            </a:r>
            <a:r>
              <a:rPr lang="en-GB" sz="1000" dirty="0">
                <a:hlinkClick r:id="rId4"/>
              </a:rPr>
              <a:t>Rick Mason</a:t>
            </a:r>
            <a:r>
              <a:rPr lang="en-GB" sz="1000" dirty="0"/>
              <a:t> on </a:t>
            </a:r>
            <a:r>
              <a:rPr lang="en-GB" sz="1000" dirty="0">
                <a:hlinkClick r:id="rId5"/>
              </a:rPr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13733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2724</Words>
  <Application>Microsoft Macintosh PowerPoint</Application>
  <PresentationFormat>Widescreen</PresentationFormat>
  <Paragraphs>277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Al Nile</vt:lpstr>
      <vt:lpstr>Arial</vt:lpstr>
      <vt:lpstr>Calibri</vt:lpstr>
      <vt:lpstr>Calibri Light</vt:lpstr>
      <vt:lpstr>Impact</vt:lpstr>
      <vt:lpstr>Office Theme</vt:lpstr>
      <vt:lpstr>PowerPoint Presentation</vt:lpstr>
      <vt:lpstr>Organizacija nastave u virtualnom okruženju </vt:lpstr>
      <vt:lpstr>PowerPoint Presentation</vt:lpstr>
      <vt:lpstr> Virtualno         …predstavlja i djeluje kao  nešto što, ili kao netko tko postoj u stvarnosti … </vt:lpstr>
      <vt:lpstr>Virtue, virtus, virtual(no)</vt:lpstr>
      <vt:lpstr> Virtualno (okruženje)        …predstavlja i djeluje kao nešto što u stvarnosti postoj… </vt:lpstr>
      <vt:lpstr>Nakon današnjeg webinara moći ćemo:</vt:lpstr>
      <vt:lpstr>Dizajner nastave u virtualnom okruženju</vt:lpstr>
      <vt:lpstr>Organizacija i provedba nastave u virtualnom okruženju – u pet koraka</vt:lpstr>
      <vt:lpstr>1. Identificirati nastavne sadržaje i potencijalne situacije za virtualno okruženje</vt:lpstr>
      <vt:lpstr>PowerPoint Presentation</vt:lpstr>
      <vt:lpstr>Najčešći oblici rada i nastavne metode</vt:lpstr>
      <vt:lpstr>Popis sadržaja i aktivnosti u nastavi u živo</vt:lpstr>
      <vt:lpstr>Odredite specifične situacije u poučavanju u učionici </vt:lpstr>
      <vt:lpstr>Tablica uočenih izazova, ograničenja i problema </vt:lpstr>
      <vt:lpstr>PowerPoint Presentation</vt:lpstr>
      <vt:lpstr>Kreiranje Osobne iskaznice učenika </vt:lpstr>
      <vt:lpstr>PowerPoint Presentation</vt:lpstr>
      <vt:lpstr>PowerPoint Presentation</vt:lpstr>
      <vt:lpstr>3. Proučiti  digitalni sustav/e i/ili alate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5.Izraditi Plan poučavanja u virtualnom okruženju</vt:lpstr>
      <vt:lpstr>PowerPoint Presentation</vt:lpstr>
      <vt:lpstr>PowerPoint Presentation</vt:lpstr>
      <vt:lpstr>Izvori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 Mudrinić</dc:creator>
  <cp:lastModifiedBy>Aleksandra Mudrinić</cp:lastModifiedBy>
  <cp:revision>1</cp:revision>
  <dcterms:created xsi:type="dcterms:W3CDTF">2020-09-11T13:03:09Z</dcterms:created>
  <dcterms:modified xsi:type="dcterms:W3CDTF">2020-09-11T13:04:18Z</dcterms:modified>
</cp:coreProperties>
</file>